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tags/tag24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8"/>
  </p:notesMasterIdLst>
  <p:sldIdLst>
    <p:sldId id="321" r:id="rId2"/>
    <p:sldId id="316" r:id="rId3"/>
    <p:sldId id="325" r:id="rId4"/>
    <p:sldId id="331" r:id="rId5"/>
    <p:sldId id="341" r:id="rId6"/>
    <p:sldId id="510" r:id="rId7"/>
    <p:sldId id="372" r:id="rId8"/>
    <p:sldId id="337" r:id="rId9"/>
    <p:sldId id="542" r:id="rId10"/>
    <p:sldId id="543" r:id="rId11"/>
    <p:sldId id="373" r:id="rId12"/>
    <p:sldId id="504" r:id="rId13"/>
    <p:sldId id="382" r:id="rId14"/>
    <p:sldId id="357" r:id="rId15"/>
    <p:sldId id="376" r:id="rId16"/>
    <p:sldId id="345" r:id="rId17"/>
    <p:sldId id="377" r:id="rId18"/>
    <p:sldId id="513" r:id="rId19"/>
    <p:sldId id="518" r:id="rId20"/>
    <p:sldId id="521" r:id="rId21"/>
    <p:sldId id="516" r:id="rId22"/>
    <p:sldId id="515" r:id="rId23"/>
    <p:sldId id="520" r:id="rId24"/>
    <p:sldId id="537" r:id="rId25"/>
    <p:sldId id="534" r:id="rId26"/>
    <p:sldId id="538" r:id="rId27"/>
    <p:sldId id="546" r:id="rId28"/>
    <p:sldId id="539" r:id="rId29"/>
    <p:sldId id="547" r:id="rId30"/>
    <p:sldId id="548" r:id="rId31"/>
    <p:sldId id="375" r:id="rId32"/>
    <p:sldId id="374" r:id="rId33"/>
    <p:sldId id="334" r:id="rId34"/>
    <p:sldId id="363" r:id="rId35"/>
    <p:sldId id="530" r:id="rId36"/>
    <p:sldId id="529" r:id="rId37"/>
  </p:sldIdLst>
  <p:sldSz cx="9144000" cy="5143500" type="screen16x9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  <a:srgbClr val="0070C0"/>
    <a:srgbClr val="C00000"/>
    <a:srgbClr val="900000"/>
    <a:srgbClr val="375FAF"/>
    <a:srgbClr val="005490"/>
    <a:srgbClr val="D82435"/>
    <a:srgbClr val="FF4040"/>
    <a:srgbClr val="43A94D"/>
    <a:srgbClr val="F39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5078" autoAdjust="0"/>
  </p:normalViewPr>
  <p:slideViewPr>
    <p:cSldViewPr>
      <p:cViewPr varScale="1">
        <p:scale>
          <a:sx n="205" d="100"/>
          <a:sy n="205" d="100"/>
        </p:scale>
        <p:origin x="918" y="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4F09-C816-46EA-8643-332589F14E06}" type="datetimeFigureOut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6CE9B-81DC-4E2A-9C67-CE0D35C83A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1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7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538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16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978D-8DD0-4414-96A7-7F72435C1E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467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978D-8DD0-4414-96A7-7F72435C1E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147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978D-8DD0-4414-96A7-7F72435C1E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0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896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08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177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053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8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976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2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90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29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10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322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10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23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024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805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02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15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339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978D-8DD0-4414-96A7-7F72435C1E7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80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76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415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11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199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54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5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78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7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93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13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9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CE45D15-9598-40D1-8267-4F15F5CD6E8F}" type="datetime1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89531" y="4789429"/>
            <a:ext cx="1224136" cy="304675"/>
          </a:xfrm>
          <a:prstGeom prst="rect">
            <a:avLst/>
          </a:prstGeom>
        </p:spPr>
        <p:txBody>
          <a:bodyPr/>
          <a:lstStyle>
            <a:lvl1pPr algn="r">
              <a:defRPr sz="1000" b="0">
                <a:latin typeface="Impact" panose="020B080603090205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b="0" dirty="0"/>
          </a:p>
        </p:txBody>
      </p:sp>
      <p:sp>
        <p:nvSpPr>
          <p:cNvPr id="34" name="矩形 14"/>
          <p:cNvSpPr/>
          <p:nvPr userDrawn="1"/>
        </p:nvSpPr>
        <p:spPr>
          <a:xfrm>
            <a:off x="7452320" y="415194"/>
            <a:ext cx="1686407" cy="428364"/>
          </a:xfrm>
          <a:custGeom>
            <a:avLst/>
            <a:gdLst>
              <a:gd name="connsiteX0" fmla="*/ 0 w 1686407"/>
              <a:gd name="connsiteY0" fmla="*/ 0 h 426825"/>
              <a:gd name="connsiteX1" fmla="*/ 1686407 w 1686407"/>
              <a:gd name="connsiteY1" fmla="*/ 0 h 426825"/>
              <a:gd name="connsiteX2" fmla="*/ 1686407 w 1686407"/>
              <a:gd name="connsiteY2" fmla="*/ 426825 h 426825"/>
              <a:gd name="connsiteX3" fmla="*/ 0 w 1686407"/>
              <a:gd name="connsiteY3" fmla="*/ 426825 h 426825"/>
              <a:gd name="connsiteX4" fmla="*/ 0 w 1686407"/>
              <a:gd name="connsiteY4" fmla="*/ 0 h 426825"/>
              <a:gd name="connsiteX0" fmla="*/ 0 w 1686407"/>
              <a:gd name="connsiteY0" fmla="*/ 0 h 428364"/>
              <a:gd name="connsiteX1" fmla="*/ 1686407 w 1686407"/>
              <a:gd name="connsiteY1" fmla="*/ 0 h 428364"/>
              <a:gd name="connsiteX2" fmla="*/ 1686407 w 1686407"/>
              <a:gd name="connsiteY2" fmla="*/ 426825 h 428364"/>
              <a:gd name="connsiteX3" fmla="*/ 144234 w 1686407"/>
              <a:gd name="connsiteY3" fmla="*/ 428364 h 428364"/>
              <a:gd name="connsiteX4" fmla="*/ 0 w 1686407"/>
              <a:gd name="connsiteY4" fmla="*/ 426825 h 428364"/>
              <a:gd name="connsiteX5" fmla="*/ 0 w 1686407"/>
              <a:gd name="connsiteY5" fmla="*/ 0 h 428364"/>
              <a:gd name="connsiteX0" fmla="*/ 0 w 1686407"/>
              <a:gd name="connsiteY0" fmla="*/ 0 h 428364"/>
              <a:gd name="connsiteX1" fmla="*/ 1686407 w 1686407"/>
              <a:gd name="connsiteY1" fmla="*/ 0 h 428364"/>
              <a:gd name="connsiteX2" fmla="*/ 1686407 w 1686407"/>
              <a:gd name="connsiteY2" fmla="*/ 426825 h 428364"/>
              <a:gd name="connsiteX3" fmla="*/ 144234 w 1686407"/>
              <a:gd name="connsiteY3" fmla="*/ 428364 h 428364"/>
              <a:gd name="connsiteX4" fmla="*/ 0 w 1686407"/>
              <a:gd name="connsiteY4" fmla="*/ 0 h 42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407" h="428364">
                <a:moveTo>
                  <a:pt x="0" y="0"/>
                </a:moveTo>
                <a:lnTo>
                  <a:pt x="1686407" y="0"/>
                </a:lnTo>
                <a:lnTo>
                  <a:pt x="1686407" y="426825"/>
                </a:lnTo>
                <a:lnTo>
                  <a:pt x="144234" y="42836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35" name="矩形 2"/>
          <p:cNvSpPr/>
          <p:nvPr userDrawn="1"/>
        </p:nvSpPr>
        <p:spPr>
          <a:xfrm>
            <a:off x="0" y="386357"/>
            <a:ext cx="7683879" cy="427673"/>
          </a:xfrm>
          <a:custGeom>
            <a:avLst/>
            <a:gdLst>
              <a:gd name="connsiteX0" fmla="*/ 0 w 7683879"/>
              <a:gd name="connsiteY0" fmla="*/ 0 h 426825"/>
              <a:gd name="connsiteX1" fmla="*/ 7683879 w 7683879"/>
              <a:gd name="connsiteY1" fmla="*/ 0 h 426825"/>
              <a:gd name="connsiteX2" fmla="*/ 7683879 w 7683879"/>
              <a:gd name="connsiteY2" fmla="*/ 426825 h 426825"/>
              <a:gd name="connsiteX3" fmla="*/ 0 w 7683879"/>
              <a:gd name="connsiteY3" fmla="*/ 426825 h 426825"/>
              <a:gd name="connsiteX4" fmla="*/ 0 w 7683879"/>
              <a:gd name="connsiteY4" fmla="*/ 0 h 426825"/>
              <a:gd name="connsiteX0" fmla="*/ 0 w 7683879"/>
              <a:gd name="connsiteY0" fmla="*/ 848 h 427673"/>
              <a:gd name="connsiteX1" fmla="*/ 7526215 w 7683879"/>
              <a:gd name="connsiteY1" fmla="*/ 0 h 427673"/>
              <a:gd name="connsiteX2" fmla="*/ 7683879 w 7683879"/>
              <a:gd name="connsiteY2" fmla="*/ 848 h 427673"/>
              <a:gd name="connsiteX3" fmla="*/ 7683879 w 7683879"/>
              <a:gd name="connsiteY3" fmla="*/ 427673 h 427673"/>
              <a:gd name="connsiteX4" fmla="*/ 0 w 7683879"/>
              <a:gd name="connsiteY4" fmla="*/ 427673 h 427673"/>
              <a:gd name="connsiteX5" fmla="*/ 0 w 7683879"/>
              <a:gd name="connsiteY5" fmla="*/ 848 h 427673"/>
              <a:gd name="connsiteX0" fmla="*/ 0 w 7683879"/>
              <a:gd name="connsiteY0" fmla="*/ 848 h 427673"/>
              <a:gd name="connsiteX1" fmla="*/ 7526215 w 7683879"/>
              <a:gd name="connsiteY1" fmla="*/ 0 h 427673"/>
              <a:gd name="connsiteX2" fmla="*/ 7683879 w 7683879"/>
              <a:gd name="connsiteY2" fmla="*/ 427673 h 427673"/>
              <a:gd name="connsiteX3" fmla="*/ 0 w 7683879"/>
              <a:gd name="connsiteY3" fmla="*/ 427673 h 427673"/>
              <a:gd name="connsiteX4" fmla="*/ 0 w 7683879"/>
              <a:gd name="connsiteY4" fmla="*/ 848 h 42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3879" h="427673">
                <a:moveTo>
                  <a:pt x="0" y="848"/>
                </a:moveTo>
                <a:lnTo>
                  <a:pt x="7526215" y="0"/>
                </a:lnTo>
                <a:lnTo>
                  <a:pt x="7683879" y="427673"/>
                </a:lnTo>
                <a:lnTo>
                  <a:pt x="0" y="427673"/>
                </a:lnTo>
                <a:lnTo>
                  <a:pt x="0" y="84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37" name="菱形 36"/>
          <p:cNvSpPr/>
          <p:nvPr userDrawn="1"/>
        </p:nvSpPr>
        <p:spPr>
          <a:xfrm>
            <a:off x="326632" y="501231"/>
            <a:ext cx="226997" cy="223219"/>
          </a:xfrm>
          <a:prstGeom prst="diamon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462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8" name="菱形 37"/>
          <p:cNvSpPr/>
          <p:nvPr userDrawn="1"/>
        </p:nvSpPr>
        <p:spPr>
          <a:xfrm>
            <a:off x="251520" y="483518"/>
            <a:ext cx="176643" cy="173702"/>
          </a:xfrm>
          <a:prstGeom prst="diamond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462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1B4A65-DC61-4F46-9519-307575496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8316416" y="467064"/>
            <a:ext cx="374370" cy="3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330"/>
      </p:ext>
    </p:extLst>
  </p:cSld>
  <p:clrMapOvr>
    <a:masterClrMapping/>
  </p:clrMapOvr>
  <p:transition spd="slow" advClick="0" advTm="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4" grpId="0" animBg="1"/>
          <p:bldP spid="35" grpId="0" animBg="1"/>
          <p:bldP spid="37" grpId="0" animBg="1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4" grpId="0" animBg="1"/>
          <p:bldP spid="35" grpId="0" animBg="1"/>
          <p:bldP spid="37" grpId="0" animBg="1"/>
          <p:bldP spid="38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72508"/>
            <a:ext cx="2133600" cy="273844"/>
          </a:xfrm>
          <a:prstGeom prst="rect">
            <a:avLst/>
          </a:prstGeom>
        </p:spPr>
        <p:txBody>
          <a:bodyPr/>
          <a:lstStyle/>
          <a:p>
            <a:fld id="{5C5D5E7B-E92C-4194-9F33-0D14D986D52F}" type="datetime1">
              <a:rPr lang="zh-CN" altLang="en-US" smtClean="0"/>
              <a:t>2025/5/14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6690" y="4772508"/>
            <a:ext cx="2895600" cy="273844"/>
          </a:xfrm>
          <a:prstGeom prst="rect">
            <a:avLst/>
          </a:prstGeo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40352" y="4763852"/>
            <a:ext cx="1388046" cy="282500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lang="zh-CN" altLang="en-US" sz="1000" smtClean="0"/>
            </a:lvl1pPr>
          </a:lstStyle>
          <a:p>
            <a:fld id="{0C913308-F349-4B6D-A68A-DD1791B4A57B}" type="slidenum">
              <a:rPr lang="en-US" altLang="zh-TW" smtClean="0"/>
              <a:pPr/>
              <a:t>‹#›</a:t>
            </a:fld>
            <a:endParaRPr lang="zh-TW" sz="1000" dirty="0"/>
          </a:p>
        </p:txBody>
      </p:sp>
    </p:spTree>
    <p:extLst>
      <p:ext uri="{BB962C8B-B14F-4D97-AF65-F5344CB8AC3E}">
        <p14:creationId xmlns:p14="http://schemas.microsoft.com/office/powerpoint/2010/main" val="1808417815"/>
      </p:ext>
    </p:extLst>
  </p:cSld>
  <p:clrMapOvr>
    <a:masterClrMapping/>
  </p:clrMapOvr>
  <p:transition spd="slow" advClick="0" advTm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1"/>
            </a:gs>
            <a:gs pos="100000">
              <a:schemeClr val="bg1">
                <a:lumMod val="92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</p:sldLayoutIdLst>
  <p:transition spd="slow" advClick="0" advTm="0">
    <p:push/>
  </p:transition>
  <p:hf hdr="0" ftr="0" dt="0"/>
  <p:txStyles>
    <p:titleStyle>
      <a:lvl1pPr algn="ctr" defTabSz="102325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717" indent="-383717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392" indent="-319759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062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68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317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940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564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188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8819" indent="-255814" algn="l" defTabSz="1023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62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879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50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128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752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376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003" algn="l" defTabSz="102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5.jpeg"/><Relationship Id="rId5" Type="http://schemas.openxmlformats.org/officeDocument/2006/relationships/image" Target="../media/image39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i386URkVnI" TargetMode="Externa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2.jpg"/><Relationship Id="rId5" Type="http://schemas.openxmlformats.org/officeDocument/2006/relationships/image" Target="../media/image87.jpg"/><Relationship Id="rId15" Type="http://schemas.openxmlformats.org/officeDocument/2006/relationships/image" Target="../media/image96.png"/><Relationship Id="rId10" Type="http://schemas.microsoft.com/office/2007/relationships/hdphoto" Target="../media/hdphoto1.wdp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 rot="20700000"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3306">
            <a:extLst>
              <a:ext uri="{FF2B5EF4-FFF2-40B4-BE49-F238E27FC236}">
                <a16:creationId xmlns:a16="http://schemas.microsoft.com/office/drawing/2014/main" id="{8C88874B-5B0E-4248-8C46-A6A2AF6346B1}"/>
              </a:ext>
            </a:extLst>
          </p:cNvPr>
          <p:cNvSpPr>
            <a:spLocks/>
          </p:cNvSpPr>
          <p:nvPr/>
        </p:nvSpPr>
        <p:spPr bwMode="auto">
          <a:xfrm>
            <a:off x="39489" y="-1588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733169" y="281861"/>
            <a:ext cx="2229488" cy="2232243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733169" y="2514104"/>
            <a:ext cx="2229488" cy="2230865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1847225" y="1397295"/>
            <a:ext cx="2230865" cy="2232243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2165946" y="627534"/>
            <a:ext cx="1450092" cy="1451439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2185066" y="2787774"/>
            <a:ext cx="1781080" cy="1782736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TextBox 7"/>
          <p:cNvSpPr>
            <a:spLocks noChangeArrowheads="1"/>
          </p:cNvSpPr>
          <p:nvPr/>
        </p:nvSpPr>
        <p:spPr bwMode="auto">
          <a:xfrm>
            <a:off x="4379906" y="2211710"/>
            <a:ext cx="43262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>
                <a:solidFill>
                  <a:schemeClr val="accent1">
                    <a:lumMod val="75000"/>
                  </a:schemeClr>
                </a:solidFill>
                <a:cs typeface="+mn-ea"/>
                <a:sym typeface="微软雅黑"/>
              </a:rPr>
              <a:t>Enterprise Integration Research Center, EIRC</a:t>
            </a:r>
          </a:p>
        </p:txBody>
      </p:sp>
      <p:sp>
        <p:nvSpPr>
          <p:cNvPr id="51" name="文本框 3"/>
          <p:cNvSpPr txBox="1"/>
          <p:nvPr/>
        </p:nvSpPr>
        <p:spPr>
          <a:xfrm>
            <a:off x="4283968" y="1563638"/>
            <a:ext cx="439248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微软雅黑"/>
              </a:rPr>
              <a:t>企業整合研究中心</a:t>
            </a:r>
          </a:p>
        </p:txBody>
      </p:sp>
      <p:sp>
        <p:nvSpPr>
          <p:cNvPr id="58" name="文本框 45"/>
          <p:cNvSpPr txBox="1"/>
          <p:nvPr/>
        </p:nvSpPr>
        <p:spPr>
          <a:xfrm>
            <a:off x="4379905" y="2817165"/>
            <a:ext cx="388956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簡報</a:t>
            </a:r>
            <a:r>
              <a:rPr lang="zh-CN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人：</a:t>
            </a:r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周棟祥 教授</a:t>
            </a:r>
            <a:endParaRPr lang="en-US" altLang="zh-TW" sz="1200" dirty="0">
              <a:solidFill>
                <a:schemeClr val="tx2">
                  <a:lumMod val="75000"/>
                </a:schemeClr>
              </a:solidFill>
              <a:sym typeface="微软雅黑"/>
            </a:endParaRPr>
          </a:p>
          <a:p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            </a:t>
            </a:r>
            <a:r>
              <a:rPr lang="zh-TW" altLang="en-US" sz="6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 </a:t>
            </a:r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 </a:t>
            </a:r>
            <a:r>
              <a:rPr lang="zh-TW" altLang="en-US" sz="1200" dirty="0" smtClean="0">
                <a:solidFill>
                  <a:schemeClr val="tx2">
                    <a:lumMod val="75000"/>
                  </a:schemeClr>
                </a:solidFill>
                <a:sym typeface="微软雅黑"/>
              </a:rPr>
              <a:t>資管系</a:t>
            </a:r>
            <a:r>
              <a:rPr lang="zh-TW" altLang="en-US" sz="1200" smtClean="0">
                <a:solidFill>
                  <a:schemeClr val="tx2">
                    <a:lumMod val="75000"/>
                  </a:schemeClr>
                </a:solidFill>
                <a:sym typeface="微软雅黑"/>
              </a:rPr>
              <a:t>副主任    </a:t>
            </a:r>
            <a:r>
              <a:rPr lang="zh-CN" altLang="en-US" sz="1200" smtClean="0">
                <a:solidFill>
                  <a:schemeClr val="tx2">
                    <a:lumMod val="75000"/>
                  </a:schemeClr>
                </a:solidFill>
                <a:sym typeface="微软雅黑"/>
              </a:rPr>
              <a:t>兼</a:t>
            </a:r>
            <a:endParaRPr lang="en-US" altLang="zh-CN" sz="1200" dirty="0" smtClean="0">
              <a:solidFill>
                <a:schemeClr val="tx2">
                  <a:lumMod val="75000"/>
                </a:schemeClr>
              </a:solidFill>
              <a:sym typeface="微软雅黑"/>
            </a:endParaRPr>
          </a:p>
          <a:p>
            <a:r>
              <a:rPr lang="en-US" altLang="zh-TW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 </a:t>
            </a:r>
            <a:r>
              <a:rPr lang="en-US" altLang="zh-TW" sz="1200" dirty="0" smtClean="0">
                <a:solidFill>
                  <a:schemeClr val="tx2">
                    <a:lumMod val="75000"/>
                  </a:schemeClr>
                </a:solidFill>
                <a:sym typeface="微软雅黑"/>
              </a:rPr>
              <a:t>             </a:t>
            </a:r>
            <a:r>
              <a:rPr lang="zh-TW" altLang="en-US" sz="1200" dirty="0" smtClean="0">
                <a:solidFill>
                  <a:schemeClr val="tx2">
                    <a:lumMod val="75000"/>
                  </a:schemeClr>
                </a:solidFill>
                <a:sym typeface="微软雅黑"/>
              </a:rPr>
              <a:t>企業</a:t>
            </a:r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整合研究中心</a:t>
            </a:r>
            <a:r>
              <a:rPr lang="en-US" altLang="zh-TW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(EIRC)</a:t>
            </a:r>
            <a:r>
              <a:rPr lang="zh-TW" altLang="en-US" sz="12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主任</a:t>
            </a:r>
            <a:endParaRPr lang="en-US" altLang="zh-CN" sz="1200" b="1" spc="450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10F961-27AE-405D-AEA9-7995DD223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73" y="90135"/>
            <a:ext cx="690642" cy="627534"/>
          </a:xfrm>
          <a:prstGeom prst="rect">
            <a:avLst/>
          </a:prstGeom>
        </p:spPr>
      </p:pic>
      <p:sp>
        <p:nvSpPr>
          <p:cNvPr id="54" name="Freeform 3297">
            <a:extLst>
              <a:ext uri="{FF2B5EF4-FFF2-40B4-BE49-F238E27FC236}">
                <a16:creationId xmlns:a16="http://schemas.microsoft.com/office/drawing/2014/main" id="{5ED01EE8-8BBD-47ED-A993-C8549BAFB3E6}"/>
              </a:ext>
            </a:extLst>
          </p:cNvPr>
          <p:cNvSpPr>
            <a:spLocks/>
          </p:cNvSpPr>
          <p:nvPr/>
        </p:nvSpPr>
        <p:spPr bwMode="auto">
          <a:xfrm>
            <a:off x="-108520" y="928483"/>
            <a:ext cx="3169286" cy="3171244"/>
          </a:xfrm>
          <a:custGeom>
            <a:avLst/>
            <a:gdLst>
              <a:gd name="T0" fmla="*/ 1619 w 3239"/>
              <a:gd name="T1" fmla="*/ 3241 h 3241"/>
              <a:gd name="T2" fmla="*/ 0 w 3239"/>
              <a:gd name="T3" fmla="*/ 1620 h 3241"/>
              <a:gd name="T4" fmla="*/ 1619 w 3239"/>
              <a:gd name="T5" fmla="*/ 0 h 3241"/>
              <a:gd name="T6" fmla="*/ 3239 w 3239"/>
              <a:gd name="T7" fmla="*/ 1620 h 3241"/>
              <a:gd name="T8" fmla="*/ 1619 w 3239"/>
              <a:gd name="T9" fmla="*/ 3241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9" h="3241">
                <a:moveTo>
                  <a:pt x="1619" y="3241"/>
                </a:moveTo>
                <a:lnTo>
                  <a:pt x="0" y="1620"/>
                </a:lnTo>
                <a:lnTo>
                  <a:pt x="1619" y="0"/>
                </a:lnTo>
                <a:lnTo>
                  <a:pt x="3239" y="1620"/>
                </a:lnTo>
                <a:lnTo>
                  <a:pt x="1619" y="3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4500" dist="63500" dir="2700000" algn="l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A54562-30AC-4A63-915F-78A7380F06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7"/>
          <a:stretch/>
        </p:blipFill>
        <p:spPr>
          <a:xfrm>
            <a:off x="594866" y="1419622"/>
            <a:ext cx="1816527" cy="15162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676" y="4338339"/>
            <a:ext cx="52673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6" grpId="0" animBg="1"/>
          <p:bldP spid="47" grpId="0" animBg="1"/>
          <p:bldP spid="49" grpId="0" animBg="1"/>
          <p:bldP spid="56" grpId="0" animBg="1"/>
          <p:bldP spid="50" grpId="0"/>
          <p:bldP spid="51" grpId="0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46" grpId="0" animBg="1"/>
          <p:bldP spid="47" grpId="0" animBg="1"/>
          <p:bldP spid="49" grpId="0" animBg="1"/>
          <p:bldP spid="56" grpId="0" animBg="1"/>
          <p:bldP spid="50" grpId="0"/>
          <p:bldP spid="51" grpId="0"/>
          <p:bldP spid="5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1" y="427069"/>
            <a:ext cx="2966193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期中</a:t>
            </a:r>
            <a:r>
              <a:rPr lang="zh-TW" altLang="en-US" b="1" dirty="0" smtClean="0">
                <a:solidFill>
                  <a:schemeClr val="bg1"/>
                </a:solidFill>
                <a:cs typeface="+mn-ea"/>
              </a:rPr>
              <a:t>訪廠與進度會議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FE4AD0F-83A0-F386-6297-EC48DD824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9582"/>
            <a:ext cx="2606153" cy="19537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8AB8910-CE30-79BD-98D4-430069FD6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075806"/>
            <a:ext cx="2606154" cy="19537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D88B118-3E01-C802-602D-979984F4B6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003"/>
          <a:stretch/>
        </p:blipFill>
        <p:spPr>
          <a:xfrm>
            <a:off x="3505745" y="1059582"/>
            <a:ext cx="2089887" cy="231377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B627D39-FE96-1CCD-1E6E-3BD159A158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6"/>
          <a:stretch/>
        </p:blipFill>
        <p:spPr>
          <a:xfrm>
            <a:off x="5667639" y="1044700"/>
            <a:ext cx="2489926" cy="231377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D115FFB-2FDD-4B98-D84C-2033D57A23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12863"/>
          <a:stretch/>
        </p:blipFill>
        <p:spPr>
          <a:xfrm>
            <a:off x="3498351" y="3407399"/>
            <a:ext cx="2089887" cy="15522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48B2CD-6F76-E470-68B4-FCC90B097D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6" r="6121"/>
          <a:stretch/>
        </p:blipFill>
        <p:spPr>
          <a:xfrm>
            <a:off x="5667640" y="3407398"/>
            <a:ext cx="2489925" cy="1528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9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TextBox 48">
            <a:extLst>
              <a:ext uri="{FF2B5EF4-FFF2-40B4-BE49-F238E27FC236}">
                <a16:creationId xmlns:a16="http://schemas.microsoft.com/office/drawing/2014/main" id="{8E07D5A0-CBF7-4A45-9B14-8634EFC8BE0B}"/>
              </a:ext>
            </a:extLst>
          </p:cNvPr>
          <p:cNvSpPr txBox="1"/>
          <p:nvPr/>
        </p:nvSpPr>
        <p:spPr>
          <a:xfrm>
            <a:off x="4315323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4400" b="1" dirty="0">
                <a:solidFill>
                  <a:schemeClr val="accent1"/>
                </a:solidFill>
                <a:cs typeface="+mn-ea"/>
                <a:sym typeface="微软雅黑"/>
              </a:rPr>
              <a:t>研究成果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9C268D9-2E4E-4CBA-9EA1-2B715621AF3A}"/>
              </a:ext>
            </a:extLst>
          </p:cNvPr>
          <p:cNvSpPr txBox="1"/>
          <p:nvPr/>
        </p:nvSpPr>
        <p:spPr>
          <a:xfrm>
            <a:off x="4315323" y="2576752"/>
            <a:ext cx="389876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企業整合研究中心（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EIRC</a:t>
            </a:r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）</a:t>
            </a:r>
          </a:p>
          <a:p>
            <a:pPr eaLnBrk="0" hangingPunct="0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Enterprise Integration Research Center</a:t>
            </a:r>
          </a:p>
          <a:p>
            <a:pPr eaLnBrk="0" hangingPunct="0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1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DF45C9C-0F82-48FA-8FF2-C18275FDF3C0}"/>
              </a:ext>
            </a:extLst>
          </p:cNvPr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>
              <a:extLst>
                <a:ext uri="{FF2B5EF4-FFF2-40B4-BE49-F238E27FC236}">
                  <a16:creationId xmlns:a16="http://schemas.microsoft.com/office/drawing/2014/main" id="{5ED01EE8-8BBD-47ED-A993-C8549BAFB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297">
              <a:extLst>
                <a:ext uri="{FF2B5EF4-FFF2-40B4-BE49-F238E27FC236}">
                  <a16:creationId xmlns:a16="http://schemas.microsoft.com/office/drawing/2014/main" id="{3DFA7D73-9440-4A5C-AD3D-021F8E079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8" name="TextBox 48">
            <a:extLst>
              <a:ext uri="{FF2B5EF4-FFF2-40B4-BE49-F238E27FC236}">
                <a16:creationId xmlns:a16="http://schemas.microsoft.com/office/drawing/2014/main" id="{11317A56-52C2-4101-B3D9-DE5D41E49C8F}"/>
              </a:ext>
            </a:extLst>
          </p:cNvPr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3</a:t>
            </a:r>
            <a:endParaRPr lang="en-GB" altLang="zh-CN" sz="80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2DA1C427-740C-4266-9571-E5B399D7F2EE}"/>
              </a:ext>
            </a:extLst>
          </p:cNvPr>
          <p:cNvSpPr txBox="1">
            <a:spLocks/>
          </p:cNvSpPr>
          <p:nvPr/>
        </p:nvSpPr>
        <p:spPr>
          <a:xfrm>
            <a:off x="7789531" y="4789429"/>
            <a:ext cx="1224136" cy="304675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en-US" altLang="zh-TW" sz="1000" smtClean="0"/>
              <a:pPr/>
              <a:t>11</a:t>
            </a:fld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61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矩形 8">
            <a:extLst>
              <a:ext uri="{FF2B5EF4-FFF2-40B4-BE49-F238E27FC236}">
                <a16:creationId xmlns:a16="http://schemas.microsoft.com/office/drawing/2014/main" id="{57E9768C-9AF0-4460-AFCF-75BC1822CA72}"/>
              </a:ext>
            </a:extLst>
          </p:cNvPr>
          <p:cNvSpPr/>
          <p:nvPr/>
        </p:nvSpPr>
        <p:spPr>
          <a:xfrm>
            <a:off x="-167" y="-102304"/>
            <a:ext cx="1593113" cy="1626683"/>
          </a:xfrm>
          <a:custGeom>
            <a:avLst/>
            <a:gdLst/>
            <a:ahLst/>
            <a:cxnLst/>
            <a:rect l="l" t="t" r="r" b="b"/>
            <a:pathLst>
              <a:path w="2124151" h="2168910">
                <a:moveTo>
                  <a:pt x="0" y="0"/>
                </a:moveTo>
                <a:lnTo>
                  <a:pt x="2124151" y="1617230"/>
                </a:lnTo>
                <a:lnTo>
                  <a:pt x="2124151" y="2168910"/>
                </a:lnTo>
                <a:lnTo>
                  <a:pt x="0" y="976562"/>
                </a:lnTo>
                <a:close/>
              </a:path>
            </a:pathLst>
          </a:custGeom>
          <a:gradFill flip="none" rotWithShape="1">
            <a:gsLst>
              <a:gs pos="0">
                <a:srgbClr val="4BACC6">
                  <a:shade val="30000"/>
                  <a:satMod val="115000"/>
                </a:srgbClr>
              </a:gs>
              <a:gs pos="50000">
                <a:srgbClr val="4BACC6">
                  <a:shade val="67500"/>
                  <a:satMod val="115000"/>
                </a:srgbClr>
              </a:gs>
              <a:gs pos="100000">
                <a:srgbClr val="4BACC6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99FAE6-AAE2-42DB-B985-6A5060ED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25067" y="433949"/>
            <a:ext cx="313932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科技部及大專生研究計畫列表</a:t>
            </a:r>
          </a:p>
        </p:txBody>
      </p:sp>
      <p:sp>
        <p:nvSpPr>
          <p:cNvPr id="229" name="右箭头 24">
            <a:extLst>
              <a:ext uri="{FF2B5EF4-FFF2-40B4-BE49-F238E27FC236}">
                <a16:creationId xmlns:a16="http://schemas.microsoft.com/office/drawing/2014/main" id="{83D28EDA-7C85-46B0-AECB-66EB16920F98}"/>
              </a:ext>
            </a:extLst>
          </p:cNvPr>
          <p:cNvSpPr/>
          <p:nvPr/>
        </p:nvSpPr>
        <p:spPr>
          <a:xfrm>
            <a:off x="1592626" y="993007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1" name="右箭头 25">
            <a:extLst>
              <a:ext uri="{FF2B5EF4-FFF2-40B4-BE49-F238E27FC236}">
                <a16:creationId xmlns:a16="http://schemas.microsoft.com/office/drawing/2014/main" id="{177DA96D-D0E3-412C-B31E-4D5DA541752C}"/>
              </a:ext>
            </a:extLst>
          </p:cNvPr>
          <p:cNvSpPr/>
          <p:nvPr/>
        </p:nvSpPr>
        <p:spPr>
          <a:xfrm>
            <a:off x="1592626" y="1636739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4BACC6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5" name="右箭头 27">
            <a:extLst>
              <a:ext uri="{FF2B5EF4-FFF2-40B4-BE49-F238E27FC236}">
                <a16:creationId xmlns:a16="http://schemas.microsoft.com/office/drawing/2014/main" id="{0801E31E-AB36-4FBD-914D-2B41A7065300}"/>
              </a:ext>
            </a:extLst>
          </p:cNvPr>
          <p:cNvSpPr/>
          <p:nvPr/>
        </p:nvSpPr>
        <p:spPr>
          <a:xfrm>
            <a:off x="1583666" y="2961315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52CEB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7" name="右箭头 28">
            <a:extLst>
              <a:ext uri="{FF2B5EF4-FFF2-40B4-BE49-F238E27FC236}">
                <a16:creationId xmlns:a16="http://schemas.microsoft.com/office/drawing/2014/main" id="{8837CB9C-CD55-4836-9DDF-0D7E230C0508}"/>
              </a:ext>
            </a:extLst>
          </p:cNvPr>
          <p:cNvSpPr/>
          <p:nvPr/>
        </p:nvSpPr>
        <p:spPr>
          <a:xfrm>
            <a:off x="1583666" y="3596706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2FA79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1" name="矩形 8">
            <a:extLst>
              <a:ext uri="{FF2B5EF4-FFF2-40B4-BE49-F238E27FC236}">
                <a16:creationId xmlns:a16="http://schemas.microsoft.com/office/drawing/2014/main" id="{6152579A-FF46-41B2-817D-9F3BF9C3B9E8}"/>
              </a:ext>
            </a:extLst>
          </p:cNvPr>
          <p:cNvSpPr/>
          <p:nvPr/>
        </p:nvSpPr>
        <p:spPr>
          <a:xfrm>
            <a:off x="-168" y="1008714"/>
            <a:ext cx="1592535" cy="1164237"/>
          </a:xfrm>
          <a:custGeom>
            <a:avLst/>
            <a:gdLst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0 w 2123380"/>
              <a:gd name="connsiteY3" fmla="*/ 1100113 h 1652524"/>
              <a:gd name="connsiteX4" fmla="*/ 0 w 2123380"/>
              <a:gd name="connsiteY4" fmla="*/ 0 h 1652524"/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16934 w 2123380"/>
              <a:gd name="connsiteY3" fmla="*/ 1150913 h 1652524"/>
              <a:gd name="connsiteX4" fmla="*/ 0 w 2123380"/>
              <a:gd name="connsiteY4" fmla="*/ 0 h 1652524"/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1 w 2123380"/>
              <a:gd name="connsiteY3" fmla="*/ 1133979 h 1652524"/>
              <a:gd name="connsiteX4" fmla="*/ 0 w 2123380"/>
              <a:gd name="connsiteY4" fmla="*/ 0 h 1652524"/>
              <a:gd name="connsiteX0" fmla="*/ 25051 w 2123379"/>
              <a:gd name="connsiteY0" fmla="*/ 0 h 1552316"/>
              <a:gd name="connsiteX1" fmla="*/ 2123379 w 2123379"/>
              <a:gd name="connsiteY1" fmla="*/ 1000636 h 1552316"/>
              <a:gd name="connsiteX2" fmla="*/ 2123379 w 2123379"/>
              <a:gd name="connsiteY2" fmla="*/ 1552316 h 1552316"/>
              <a:gd name="connsiteX3" fmla="*/ 0 w 2123379"/>
              <a:gd name="connsiteY3" fmla="*/ 1033771 h 1552316"/>
              <a:gd name="connsiteX4" fmla="*/ 25051 w 2123379"/>
              <a:gd name="connsiteY4" fmla="*/ 0 h 1552316"/>
              <a:gd name="connsiteX0" fmla="*/ 0 w 2123380"/>
              <a:gd name="connsiteY0" fmla="*/ 0 h 1552316"/>
              <a:gd name="connsiteX1" fmla="*/ 2123380 w 2123380"/>
              <a:gd name="connsiteY1" fmla="*/ 1000636 h 1552316"/>
              <a:gd name="connsiteX2" fmla="*/ 2123380 w 2123380"/>
              <a:gd name="connsiteY2" fmla="*/ 1552316 h 1552316"/>
              <a:gd name="connsiteX3" fmla="*/ 1 w 2123380"/>
              <a:gd name="connsiteY3" fmla="*/ 1033771 h 1552316"/>
              <a:gd name="connsiteX4" fmla="*/ 0 w 2123380"/>
              <a:gd name="connsiteY4" fmla="*/ 0 h 155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380" h="1552316">
                <a:moveTo>
                  <a:pt x="0" y="0"/>
                </a:moveTo>
                <a:lnTo>
                  <a:pt x="2123380" y="1000636"/>
                </a:lnTo>
                <a:lnTo>
                  <a:pt x="2123380" y="1552316"/>
                </a:lnTo>
                <a:lnTo>
                  <a:pt x="1" y="1033771"/>
                </a:lnTo>
                <a:cubicBezTo>
                  <a:pt x="1" y="655778"/>
                  <a:pt x="0" y="37799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4BACC6">
                  <a:lumMod val="50000"/>
                  <a:shade val="30000"/>
                  <a:satMod val="115000"/>
                </a:srgbClr>
              </a:gs>
              <a:gs pos="50000">
                <a:srgbClr val="4BACC6">
                  <a:lumMod val="50000"/>
                  <a:shade val="67500"/>
                  <a:satMod val="115000"/>
                </a:srgbClr>
              </a:gs>
              <a:gs pos="100000">
                <a:srgbClr val="4BACC6">
                  <a:lumMod val="50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5" name="矩形 8">
            <a:extLst>
              <a:ext uri="{FF2B5EF4-FFF2-40B4-BE49-F238E27FC236}">
                <a16:creationId xmlns:a16="http://schemas.microsoft.com/office/drawing/2014/main" id="{8050C52E-4123-42B0-9837-48F3F024F890}"/>
              </a:ext>
            </a:extLst>
          </p:cNvPr>
          <p:cNvSpPr/>
          <p:nvPr/>
        </p:nvSpPr>
        <p:spPr>
          <a:xfrm>
            <a:off x="-9128" y="3069749"/>
            <a:ext cx="1601754" cy="1004160"/>
          </a:xfrm>
          <a:custGeom>
            <a:avLst/>
            <a:gdLst/>
            <a:ahLst/>
            <a:cxnLst/>
            <a:rect l="l" t="t" r="r" b="b"/>
            <a:pathLst>
              <a:path w="2135672" h="1338880">
                <a:moveTo>
                  <a:pt x="2135672" y="0"/>
                </a:moveTo>
                <a:lnTo>
                  <a:pt x="2135672" y="551680"/>
                </a:lnTo>
                <a:lnTo>
                  <a:pt x="0" y="1338880"/>
                </a:lnTo>
                <a:lnTo>
                  <a:pt x="0" y="302772"/>
                </a:lnTo>
                <a:close/>
              </a:path>
            </a:pathLst>
          </a:custGeom>
          <a:gradFill flip="none" rotWithShape="1">
            <a:gsLst>
              <a:gs pos="0">
                <a:srgbClr val="52CEB6">
                  <a:shade val="30000"/>
                  <a:satMod val="115000"/>
                </a:srgbClr>
              </a:gs>
              <a:gs pos="50000">
                <a:srgbClr val="52CEB6">
                  <a:shade val="67500"/>
                  <a:satMod val="115000"/>
                </a:srgbClr>
              </a:gs>
              <a:gs pos="100000">
                <a:srgbClr val="52CEB6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7" name="矩形 8">
            <a:extLst>
              <a:ext uri="{FF2B5EF4-FFF2-40B4-BE49-F238E27FC236}">
                <a16:creationId xmlns:a16="http://schemas.microsoft.com/office/drawing/2014/main" id="{69EDA86E-CB83-4728-BFFC-5B1E8142448B}"/>
              </a:ext>
            </a:extLst>
          </p:cNvPr>
          <p:cNvSpPr/>
          <p:nvPr/>
        </p:nvSpPr>
        <p:spPr>
          <a:xfrm>
            <a:off x="-9128" y="3717580"/>
            <a:ext cx="1601754" cy="1361102"/>
          </a:xfrm>
          <a:custGeom>
            <a:avLst/>
            <a:gdLst/>
            <a:ahLst/>
            <a:cxnLst/>
            <a:rect l="l" t="t" r="r" b="b"/>
            <a:pathLst>
              <a:path w="2135672" h="1814802">
                <a:moveTo>
                  <a:pt x="2135672" y="0"/>
                </a:moveTo>
                <a:lnTo>
                  <a:pt x="2135672" y="551680"/>
                </a:lnTo>
                <a:lnTo>
                  <a:pt x="0" y="1814802"/>
                </a:lnTo>
                <a:lnTo>
                  <a:pt x="0" y="847864"/>
                </a:lnTo>
                <a:close/>
              </a:path>
            </a:pathLst>
          </a:custGeom>
          <a:gradFill flip="none" rotWithShape="1">
            <a:gsLst>
              <a:gs pos="0">
                <a:srgbClr val="2FA790">
                  <a:shade val="30000"/>
                  <a:satMod val="115000"/>
                </a:srgbClr>
              </a:gs>
              <a:gs pos="50000">
                <a:srgbClr val="2FA790">
                  <a:shade val="67500"/>
                  <a:satMod val="115000"/>
                </a:srgbClr>
              </a:gs>
              <a:gs pos="100000">
                <a:srgbClr val="2FA7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9" name="矩形 248">
            <a:extLst>
              <a:ext uri="{FF2B5EF4-FFF2-40B4-BE49-F238E27FC236}">
                <a16:creationId xmlns:a16="http://schemas.microsoft.com/office/drawing/2014/main" id="{39BE597C-E587-46FD-BD01-28826D7667BE}"/>
              </a:ext>
            </a:extLst>
          </p:cNvPr>
          <p:cNvSpPr/>
          <p:nvPr/>
        </p:nvSpPr>
        <p:spPr>
          <a:xfrm>
            <a:off x="1583407" y="0"/>
            <a:ext cx="216285" cy="51435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  <a:shade val="30000"/>
                  <a:satMod val="115000"/>
                  <a:alpha val="56000"/>
                </a:sysClr>
              </a:gs>
              <a:gs pos="100000">
                <a:sysClr val="window" lastClr="FFFFFF">
                  <a:lumMod val="65000"/>
                  <a:shade val="100000"/>
                  <a:satMod val="115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1" name="矩形 250">
            <a:extLst>
              <a:ext uri="{FF2B5EF4-FFF2-40B4-BE49-F238E27FC236}">
                <a16:creationId xmlns:a16="http://schemas.microsoft.com/office/drawing/2014/main" id="{73E4EFC5-8C7B-42C7-BBB0-234462FB57DC}"/>
              </a:ext>
            </a:extLst>
          </p:cNvPr>
          <p:cNvSpPr/>
          <p:nvPr/>
        </p:nvSpPr>
        <p:spPr>
          <a:xfrm flipH="1">
            <a:off x="3738271" y="-4862"/>
            <a:ext cx="216285" cy="51435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  <a:shade val="30000"/>
                  <a:satMod val="115000"/>
                  <a:alpha val="56000"/>
                </a:sysClr>
              </a:gs>
              <a:gs pos="100000">
                <a:sysClr val="window" lastClr="FFFFFF">
                  <a:lumMod val="65000"/>
                  <a:shade val="100000"/>
                  <a:satMod val="115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3" name="TextBox 36">
            <a:extLst>
              <a:ext uri="{FF2B5EF4-FFF2-40B4-BE49-F238E27FC236}">
                <a16:creationId xmlns:a16="http://schemas.microsoft.com/office/drawing/2014/main" id="{81C81BA8-9C4D-47B0-8B46-F6269B5A7258}"/>
              </a:ext>
            </a:extLst>
          </p:cNvPr>
          <p:cNvSpPr txBox="1"/>
          <p:nvPr/>
        </p:nvSpPr>
        <p:spPr>
          <a:xfrm>
            <a:off x="1456010" y="1223208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202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5" name="TextBox 37">
            <a:extLst>
              <a:ext uri="{FF2B5EF4-FFF2-40B4-BE49-F238E27FC236}">
                <a16:creationId xmlns:a16="http://schemas.microsoft.com/office/drawing/2014/main" id="{BB356B68-D085-4A2E-8DD2-4FF0A04D1EA1}"/>
              </a:ext>
            </a:extLst>
          </p:cNvPr>
          <p:cNvSpPr txBox="1"/>
          <p:nvPr/>
        </p:nvSpPr>
        <p:spPr>
          <a:xfrm>
            <a:off x="1456010" y="1848169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21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9" name="TextBox 39">
            <a:extLst>
              <a:ext uri="{FF2B5EF4-FFF2-40B4-BE49-F238E27FC236}">
                <a16:creationId xmlns:a16="http://schemas.microsoft.com/office/drawing/2014/main" id="{490AF0FA-FB12-45C8-86A9-91103C0C65A4}"/>
              </a:ext>
            </a:extLst>
          </p:cNvPr>
          <p:cNvSpPr txBox="1"/>
          <p:nvPr/>
        </p:nvSpPr>
        <p:spPr>
          <a:xfrm>
            <a:off x="1447050" y="3135203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201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9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61" name="TextBox 40">
            <a:extLst>
              <a:ext uri="{FF2B5EF4-FFF2-40B4-BE49-F238E27FC236}">
                <a16:creationId xmlns:a16="http://schemas.microsoft.com/office/drawing/2014/main" id="{D57A0A53-AFA4-4B9E-87A7-D19CF032D8B5}"/>
              </a:ext>
            </a:extLst>
          </p:cNvPr>
          <p:cNvSpPr txBox="1"/>
          <p:nvPr/>
        </p:nvSpPr>
        <p:spPr>
          <a:xfrm>
            <a:off x="1447050" y="3810963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201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7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63" name="TextBox 41">
            <a:extLst>
              <a:ext uri="{FF2B5EF4-FFF2-40B4-BE49-F238E27FC236}">
                <a16:creationId xmlns:a16="http://schemas.microsoft.com/office/drawing/2014/main" id="{31C2EE8A-E5A1-4FF4-802E-821A83FA37FA}"/>
              </a:ext>
            </a:extLst>
          </p:cNvPr>
          <p:cNvSpPr txBox="1"/>
          <p:nvPr/>
        </p:nvSpPr>
        <p:spPr>
          <a:xfrm>
            <a:off x="3334179" y="2305036"/>
            <a:ext cx="5809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dirty="0">
                <a:solidFill>
                  <a:srgbClr val="005086"/>
                </a:solidFill>
                <a:effectLst/>
              </a:rPr>
              <a:t>以</a:t>
            </a:r>
            <a:r>
              <a:rPr lang="en-US" altLang="zh-TW" sz="1400" dirty="0">
                <a:solidFill>
                  <a:srgbClr val="005086"/>
                </a:solidFill>
                <a:effectLst/>
              </a:rPr>
              <a:t>Advanced-RFM</a:t>
            </a:r>
            <a:r>
              <a:rPr lang="zh-TW" altLang="en-US" sz="1400" dirty="0">
                <a:solidFill>
                  <a:srgbClr val="005086"/>
                </a:solidFill>
                <a:effectLst/>
              </a:rPr>
              <a:t>模型為基礎建立關聯式推薦系統</a:t>
            </a:r>
            <a:r>
              <a:rPr lang="en-US" altLang="zh-TW" sz="1400" dirty="0">
                <a:solidFill>
                  <a:srgbClr val="005086"/>
                </a:solidFill>
                <a:effectLst/>
              </a:rPr>
              <a:t>-</a:t>
            </a:r>
          </a:p>
          <a:p>
            <a:pPr defTabSz="685800">
              <a:defRPr/>
            </a:pPr>
            <a:r>
              <a:rPr lang="zh-TW" altLang="en-US" sz="1400" dirty="0">
                <a:solidFill>
                  <a:srgbClr val="005086"/>
                </a:solidFill>
              </a:rPr>
              <a:t>   </a:t>
            </a:r>
            <a:r>
              <a:rPr lang="zh-TW" altLang="en-US" sz="1400" dirty="0">
                <a:solidFill>
                  <a:srgbClr val="005086"/>
                </a:solidFill>
                <a:effectLst/>
              </a:rPr>
              <a:t>以國際知名高爾夫品牌服飾為例 </a:t>
            </a:r>
            <a:r>
              <a:rPr lang="en-US" altLang="zh-TW" sz="1400" dirty="0">
                <a:solidFill>
                  <a:srgbClr val="005086"/>
                </a:solidFill>
                <a:effectLst/>
              </a:rPr>
              <a:t>(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2020/08/01~2021/07/31)</a:t>
            </a:r>
            <a:endParaRPr lang="zh-TW" altLang="en-US" sz="1400" kern="0" dirty="0">
              <a:solidFill>
                <a:srgbClr val="00508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dirty="0">
                <a:solidFill>
                  <a:schemeClr val="tx2">
                    <a:lumMod val="75000"/>
                  </a:schemeClr>
                </a:solidFill>
                <a:effectLst/>
              </a:rPr>
              <a:t>基於物件偵測技術之西瓜田產量分析平台 </a:t>
            </a:r>
            <a:r>
              <a:rPr lang="en-US" altLang="zh-TW" sz="1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(2020/07/01</a:t>
            </a:r>
            <a:r>
              <a:rPr lang="en-US" altLang="zh-TW" sz="140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itchFamily="34" charset="0"/>
              </a:rPr>
              <a:t>~2021</a:t>
            </a:r>
            <a:r>
              <a:rPr lang="en-US" altLang="zh-TW" sz="1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/02/28</a:t>
            </a:r>
            <a:r>
              <a:rPr lang="en-US" altLang="zh-TW" sz="1400" dirty="0">
                <a:solidFill>
                  <a:srgbClr val="4F4F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TW" altLang="en-US" sz="1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1400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5" name="TextBox 42">
            <a:extLst>
              <a:ext uri="{FF2B5EF4-FFF2-40B4-BE49-F238E27FC236}">
                <a16:creationId xmlns:a16="http://schemas.microsoft.com/office/drawing/2014/main" id="{01E825B6-F1C1-4641-BA4F-6BC406670CC8}"/>
              </a:ext>
            </a:extLst>
          </p:cNvPr>
          <p:cNvSpPr txBox="1"/>
          <p:nvPr/>
        </p:nvSpPr>
        <p:spPr>
          <a:xfrm>
            <a:off x="3334179" y="3169132"/>
            <a:ext cx="566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基於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O2O</a:t>
            </a: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模式探討設計思維對服務體驗與線下購買意圖之影響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-</a:t>
            </a:r>
          </a:p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  </a:t>
            </a:r>
            <a:r>
              <a:rPr lang="zh-TW" altLang="en-US" sz="9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以臺灣餐飲業為例 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(2019/08/01~2020/07/31)</a:t>
            </a:r>
            <a:endParaRPr lang="en-US" altLang="zh-CN" sz="1400" kern="0" dirty="0">
              <a:solidFill>
                <a:srgbClr val="00508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9" name="TextBox 44">
            <a:extLst>
              <a:ext uri="{FF2B5EF4-FFF2-40B4-BE49-F238E27FC236}">
                <a16:creationId xmlns:a16="http://schemas.microsoft.com/office/drawing/2014/main" id="{627909EA-5635-49E9-BD5D-7A23EFBCF898}"/>
              </a:ext>
            </a:extLst>
          </p:cNvPr>
          <p:cNvSpPr txBox="1"/>
          <p:nvPr/>
        </p:nvSpPr>
        <p:spPr>
          <a:xfrm>
            <a:off x="3334179" y="3870725"/>
            <a:ext cx="563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kern="0" dirty="0">
                <a:solidFill>
                  <a:srgbClr val="4F4F4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利用服務設計發展創新商業模式</a:t>
            </a:r>
            <a:r>
              <a:rPr lang="en-US" altLang="zh-TW" sz="1400" kern="0" dirty="0">
                <a:solidFill>
                  <a:srgbClr val="4F4F4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-</a:t>
            </a:r>
            <a:r>
              <a:rPr lang="zh-TW" altLang="en-US" sz="1400" kern="0" dirty="0">
                <a:solidFill>
                  <a:srgbClr val="4F4F4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以台灣物聯網產業為例</a:t>
            </a:r>
            <a:endParaRPr lang="en-US" altLang="zh-TW" sz="1400" kern="0" dirty="0">
              <a:solidFill>
                <a:srgbClr val="4F4F4F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r>
              <a:rPr lang="en-US" altLang="zh-CN" sz="1400" kern="0" dirty="0">
                <a:solidFill>
                  <a:srgbClr val="4F4F4F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  (2017/08/01~2018/07/31)</a:t>
            </a:r>
          </a:p>
        </p:txBody>
      </p:sp>
      <p:sp>
        <p:nvSpPr>
          <p:cNvPr id="22" name="右箭头 26">
            <a:extLst>
              <a:ext uri="{FF2B5EF4-FFF2-40B4-BE49-F238E27FC236}">
                <a16:creationId xmlns:a16="http://schemas.microsoft.com/office/drawing/2014/main" id="{2D75AE03-5D10-EFAA-BEDB-BE732217125B}"/>
              </a:ext>
            </a:extLst>
          </p:cNvPr>
          <p:cNvSpPr/>
          <p:nvPr/>
        </p:nvSpPr>
        <p:spPr>
          <a:xfrm>
            <a:off x="1592794" y="2305036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79D9C7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FCA916F-326B-877C-856D-81373EA15E4F}"/>
              </a:ext>
            </a:extLst>
          </p:cNvPr>
          <p:cNvSpPr/>
          <p:nvPr/>
        </p:nvSpPr>
        <p:spPr>
          <a:xfrm>
            <a:off x="0" y="2131974"/>
            <a:ext cx="1592795" cy="863892"/>
          </a:xfrm>
          <a:custGeom>
            <a:avLst/>
            <a:gdLst>
              <a:gd name="connsiteX0" fmla="*/ 0 w 2123726"/>
              <a:gd name="connsiteY0" fmla="*/ 0 h 1202656"/>
              <a:gd name="connsiteX1" fmla="*/ 2123726 w 2123726"/>
              <a:gd name="connsiteY1" fmla="*/ 377019 h 1202656"/>
              <a:gd name="connsiteX2" fmla="*/ 2123726 w 2123726"/>
              <a:gd name="connsiteY2" fmla="*/ 928699 h 1202656"/>
              <a:gd name="connsiteX3" fmla="*/ 0 w 2123726"/>
              <a:gd name="connsiteY3" fmla="*/ 1202656 h 1202656"/>
              <a:gd name="connsiteX4" fmla="*/ 0 w 2123726"/>
              <a:gd name="connsiteY4" fmla="*/ 0 h 1202656"/>
              <a:gd name="connsiteX0" fmla="*/ 0 w 2123726"/>
              <a:gd name="connsiteY0" fmla="*/ 0 h 1151856"/>
              <a:gd name="connsiteX1" fmla="*/ 2123726 w 2123726"/>
              <a:gd name="connsiteY1" fmla="*/ 377019 h 1151856"/>
              <a:gd name="connsiteX2" fmla="*/ 2123726 w 2123726"/>
              <a:gd name="connsiteY2" fmla="*/ 928699 h 1151856"/>
              <a:gd name="connsiteX3" fmla="*/ 0 w 2123726"/>
              <a:gd name="connsiteY3" fmla="*/ 1151856 h 1151856"/>
              <a:gd name="connsiteX4" fmla="*/ 0 w 2123726"/>
              <a:gd name="connsiteY4" fmla="*/ 0 h 115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726" h="1151856">
                <a:moveTo>
                  <a:pt x="0" y="0"/>
                </a:moveTo>
                <a:lnTo>
                  <a:pt x="2123726" y="377019"/>
                </a:lnTo>
                <a:lnTo>
                  <a:pt x="2123726" y="928699"/>
                </a:lnTo>
                <a:lnTo>
                  <a:pt x="0" y="115185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9D9C7">
                  <a:shade val="30000"/>
                  <a:satMod val="115000"/>
                </a:srgbClr>
              </a:gs>
              <a:gs pos="50000">
                <a:srgbClr val="79D9C7">
                  <a:shade val="67500"/>
                  <a:satMod val="115000"/>
                </a:srgbClr>
              </a:gs>
              <a:gs pos="100000">
                <a:srgbClr val="79D9C7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95B0D69E-A8C3-A4FF-A0A0-EE22C3048ED0}"/>
              </a:ext>
            </a:extLst>
          </p:cNvPr>
          <p:cNvSpPr txBox="1"/>
          <p:nvPr/>
        </p:nvSpPr>
        <p:spPr>
          <a:xfrm>
            <a:off x="1456178" y="2497695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6691CCBB-A4E2-1A14-E260-58796684FCE5}"/>
              </a:ext>
            </a:extLst>
          </p:cNvPr>
          <p:cNvSpPr txBox="1"/>
          <p:nvPr/>
        </p:nvSpPr>
        <p:spPr>
          <a:xfrm>
            <a:off x="3334179" y="1818886"/>
            <a:ext cx="580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dirty="0">
                <a:solidFill>
                  <a:srgbClr val="005086"/>
                </a:solidFill>
              </a:rPr>
              <a:t>智慧射出成型產學聯盟</a:t>
            </a:r>
            <a:r>
              <a:rPr lang="en-US" altLang="zh-TW" sz="1400" dirty="0">
                <a:solidFill>
                  <a:srgbClr val="005086"/>
                </a:solidFill>
              </a:rPr>
              <a:t>(1/3) (2021/02/01~2022/01/31)</a:t>
            </a: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id="{1853527E-B35C-FBAC-A527-619C868676FC}"/>
              </a:ext>
            </a:extLst>
          </p:cNvPr>
          <p:cNvSpPr txBox="1"/>
          <p:nvPr/>
        </p:nvSpPr>
        <p:spPr>
          <a:xfrm>
            <a:off x="3334179" y="1037123"/>
            <a:ext cx="580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 smtClean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dirty="0">
                <a:solidFill>
                  <a:srgbClr val="005086"/>
                </a:solidFill>
              </a:rPr>
              <a:t>基於</a:t>
            </a:r>
            <a:r>
              <a:rPr lang="en-US" altLang="zh-TW" sz="1400" dirty="0">
                <a:solidFill>
                  <a:srgbClr val="005086"/>
                </a:solidFill>
              </a:rPr>
              <a:t>S-O-R</a:t>
            </a:r>
            <a:r>
              <a:rPr lang="zh-TW" altLang="en-US" sz="1400" dirty="0">
                <a:solidFill>
                  <a:srgbClr val="005086"/>
                </a:solidFill>
              </a:rPr>
              <a:t>觀點與機器學習探討純網銀使用者之行為意圖 </a:t>
            </a:r>
            <a:r>
              <a:rPr lang="en-US" altLang="zh-TW" sz="1400" dirty="0">
                <a:solidFill>
                  <a:srgbClr val="005086"/>
                </a:solidFill>
              </a:rPr>
              <a:t>(</a:t>
            </a:r>
            <a:r>
              <a:rPr lang="zh-TW" altLang="en-US" sz="1400" kern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執行中</a:t>
            </a:r>
            <a:r>
              <a:rPr lang="en-US" altLang="zh-TW" sz="1400" dirty="0">
                <a:solidFill>
                  <a:srgbClr val="005086"/>
                </a:solidFill>
              </a:rPr>
              <a:t>)</a:t>
            </a:r>
          </a:p>
          <a:p>
            <a:pPr defTabSz="685800">
              <a:defRPr/>
            </a:pPr>
            <a:r>
              <a:rPr lang="zh-TW" altLang="en-US" sz="1400" kern="0" dirty="0" smtClean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400" dirty="0" smtClean="0">
                <a:solidFill>
                  <a:srgbClr val="464646"/>
                </a:solidFill>
              </a:rPr>
              <a:t>智慧射出成型產學聯盟</a:t>
            </a:r>
            <a:r>
              <a:rPr lang="en-US" altLang="zh-TW" sz="1400" dirty="0" smtClean="0">
                <a:solidFill>
                  <a:srgbClr val="464646"/>
                </a:solidFill>
              </a:rPr>
              <a:t>(</a:t>
            </a:r>
            <a:r>
              <a:rPr lang="en-US" altLang="zh-TW" sz="1400" dirty="0" smtClean="0">
                <a:solidFill>
                  <a:srgbClr val="464646"/>
                </a:solidFill>
                <a:effectLst/>
              </a:rPr>
              <a:t>2/3</a:t>
            </a:r>
            <a:r>
              <a:rPr lang="en-US" altLang="zh-TW" sz="1400" dirty="0" smtClean="0">
                <a:solidFill>
                  <a:srgbClr val="464646"/>
                </a:solidFill>
              </a:rPr>
              <a:t>)</a:t>
            </a:r>
            <a:r>
              <a:rPr lang="zh-TW" altLang="en-US" sz="1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1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zh-TW" alt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執行中</a:t>
            </a:r>
            <a:r>
              <a:rPr lang="en-US" altLang="zh-TW" sz="14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  <a:endParaRPr lang="en-US" altLang="zh-TW" sz="1400" dirty="0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矩形 8">
            <a:extLst>
              <a:ext uri="{FF2B5EF4-FFF2-40B4-BE49-F238E27FC236}">
                <a16:creationId xmlns:a16="http://schemas.microsoft.com/office/drawing/2014/main" id="{57E9768C-9AF0-4460-AFCF-75BC1822CA72}"/>
              </a:ext>
            </a:extLst>
          </p:cNvPr>
          <p:cNvSpPr/>
          <p:nvPr/>
        </p:nvSpPr>
        <p:spPr>
          <a:xfrm>
            <a:off x="-9127" y="8677"/>
            <a:ext cx="1593113" cy="1626683"/>
          </a:xfrm>
          <a:custGeom>
            <a:avLst/>
            <a:gdLst/>
            <a:ahLst/>
            <a:cxnLst/>
            <a:rect l="l" t="t" r="r" b="b"/>
            <a:pathLst>
              <a:path w="2124151" h="2168910">
                <a:moveTo>
                  <a:pt x="0" y="0"/>
                </a:moveTo>
                <a:lnTo>
                  <a:pt x="2124151" y="1617230"/>
                </a:lnTo>
                <a:lnTo>
                  <a:pt x="2124151" y="2168910"/>
                </a:lnTo>
                <a:lnTo>
                  <a:pt x="0" y="976562"/>
                </a:lnTo>
                <a:close/>
              </a:path>
            </a:pathLst>
          </a:custGeom>
          <a:gradFill flip="none" rotWithShape="1">
            <a:gsLst>
              <a:gs pos="0">
                <a:srgbClr val="4BACC6">
                  <a:shade val="30000"/>
                  <a:satMod val="115000"/>
                </a:srgbClr>
              </a:gs>
              <a:gs pos="50000">
                <a:srgbClr val="4BACC6">
                  <a:shade val="67500"/>
                  <a:satMod val="115000"/>
                </a:srgbClr>
              </a:gs>
              <a:gs pos="100000">
                <a:srgbClr val="4BACC6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99FAE6-AAE2-42DB-B985-6A5060ED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25067" y="433949"/>
            <a:ext cx="152349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產學計畫列表</a:t>
            </a:r>
            <a:endParaRPr lang="zh-CN" altLang="en-US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229" name="右箭头 24">
            <a:extLst>
              <a:ext uri="{FF2B5EF4-FFF2-40B4-BE49-F238E27FC236}">
                <a16:creationId xmlns:a16="http://schemas.microsoft.com/office/drawing/2014/main" id="{83D28EDA-7C85-46B0-AECB-66EB16920F98}"/>
              </a:ext>
            </a:extLst>
          </p:cNvPr>
          <p:cNvSpPr/>
          <p:nvPr/>
        </p:nvSpPr>
        <p:spPr>
          <a:xfrm>
            <a:off x="1583666" y="1103988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1" name="右箭头 25">
            <a:extLst>
              <a:ext uri="{FF2B5EF4-FFF2-40B4-BE49-F238E27FC236}">
                <a16:creationId xmlns:a16="http://schemas.microsoft.com/office/drawing/2014/main" id="{177DA96D-D0E3-412C-B31E-4D5DA541752C}"/>
              </a:ext>
            </a:extLst>
          </p:cNvPr>
          <p:cNvSpPr/>
          <p:nvPr/>
        </p:nvSpPr>
        <p:spPr>
          <a:xfrm>
            <a:off x="1583666" y="1747720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4BACC6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3" name="右箭头 26">
            <a:extLst>
              <a:ext uri="{FF2B5EF4-FFF2-40B4-BE49-F238E27FC236}">
                <a16:creationId xmlns:a16="http://schemas.microsoft.com/office/drawing/2014/main" id="{7E12D798-90F1-4389-869E-496B09325D3D}"/>
              </a:ext>
            </a:extLst>
          </p:cNvPr>
          <p:cNvSpPr/>
          <p:nvPr/>
        </p:nvSpPr>
        <p:spPr>
          <a:xfrm>
            <a:off x="1583666" y="2391453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79D9C7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5" name="右箭头 27">
            <a:extLst>
              <a:ext uri="{FF2B5EF4-FFF2-40B4-BE49-F238E27FC236}">
                <a16:creationId xmlns:a16="http://schemas.microsoft.com/office/drawing/2014/main" id="{0801E31E-AB36-4FBD-914D-2B41A7065300}"/>
              </a:ext>
            </a:extLst>
          </p:cNvPr>
          <p:cNvSpPr/>
          <p:nvPr/>
        </p:nvSpPr>
        <p:spPr>
          <a:xfrm>
            <a:off x="1583666" y="3035185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52CEB6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7" name="右箭头 28">
            <a:extLst>
              <a:ext uri="{FF2B5EF4-FFF2-40B4-BE49-F238E27FC236}">
                <a16:creationId xmlns:a16="http://schemas.microsoft.com/office/drawing/2014/main" id="{8837CB9C-CD55-4836-9DDF-0D7E230C0508}"/>
              </a:ext>
            </a:extLst>
          </p:cNvPr>
          <p:cNvSpPr/>
          <p:nvPr/>
        </p:nvSpPr>
        <p:spPr>
          <a:xfrm>
            <a:off x="1583666" y="3670576"/>
            <a:ext cx="1620182" cy="643733"/>
          </a:xfrm>
          <a:prstGeom prst="rightArrow">
            <a:avLst>
              <a:gd name="adj1" fmla="val 64939"/>
              <a:gd name="adj2" fmla="val 64858"/>
            </a:avLst>
          </a:prstGeom>
          <a:solidFill>
            <a:srgbClr val="2FA79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1" name="矩形 8">
            <a:extLst>
              <a:ext uri="{FF2B5EF4-FFF2-40B4-BE49-F238E27FC236}">
                <a16:creationId xmlns:a16="http://schemas.microsoft.com/office/drawing/2014/main" id="{6152579A-FF46-41B2-817D-9F3BF9C3B9E8}"/>
              </a:ext>
            </a:extLst>
          </p:cNvPr>
          <p:cNvSpPr/>
          <p:nvPr/>
        </p:nvSpPr>
        <p:spPr>
          <a:xfrm>
            <a:off x="-9128" y="1119695"/>
            <a:ext cx="1592535" cy="1164237"/>
          </a:xfrm>
          <a:custGeom>
            <a:avLst/>
            <a:gdLst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0 w 2123380"/>
              <a:gd name="connsiteY3" fmla="*/ 1100113 h 1652524"/>
              <a:gd name="connsiteX4" fmla="*/ 0 w 2123380"/>
              <a:gd name="connsiteY4" fmla="*/ 0 h 1652524"/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16934 w 2123380"/>
              <a:gd name="connsiteY3" fmla="*/ 1150913 h 1652524"/>
              <a:gd name="connsiteX4" fmla="*/ 0 w 2123380"/>
              <a:gd name="connsiteY4" fmla="*/ 0 h 1652524"/>
              <a:gd name="connsiteX0" fmla="*/ 0 w 2123380"/>
              <a:gd name="connsiteY0" fmla="*/ 0 h 1652524"/>
              <a:gd name="connsiteX1" fmla="*/ 2123380 w 2123380"/>
              <a:gd name="connsiteY1" fmla="*/ 1100844 h 1652524"/>
              <a:gd name="connsiteX2" fmla="*/ 2123380 w 2123380"/>
              <a:gd name="connsiteY2" fmla="*/ 1652524 h 1652524"/>
              <a:gd name="connsiteX3" fmla="*/ 1 w 2123380"/>
              <a:gd name="connsiteY3" fmla="*/ 1133979 h 1652524"/>
              <a:gd name="connsiteX4" fmla="*/ 0 w 2123380"/>
              <a:gd name="connsiteY4" fmla="*/ 0 h 1652524"/>
              <a:gd name="connsiteX0" fmla="*/ 25051 w 2123379"/>
              <a:gd name="connsiteY0" fmla="*/ 0 h 1552316"/>
              <a:gd name="connsiteX1" fmla="*/ 2123379 w 2123379"/>
              <a:gd name="connsiteY1" fmla="*/ 1000636 h 1552316"/>
              <a:gd name="connsiteX2" fmla="*/ 2123379 w 2123379"/>
              <a:gd name="connsiteY2" fmla="*/ 1552316 h 1552316"/>
              <a:gd name="connsiteX3" fmla="*/ 0 w 2123379"/>
              <a:gd name="connsiteY3" fmla="*/ 1033771 h 1552316"/>
              <a:gd name="connsiteX4" fmla="*/ 25051 w 2123379"/>
              <a:gd name="connsiteY4" fmla="*/ 0 h 1552316"/>
              <a:gd name="connsiteX0" fmla="*/ 0 w 2123380"/>
              <a:gd name="connsiteY0" fmla="*/ 0 h 1552316"/>
              <a:gd name="connsiteX1" fmla="*/ 2123380 w 2123380"/>
              <a:gd name="connsiteY1" fmla="*/ 1000636 h 1552316"/>
              <a:gd name="connsiteX2" fmla="*/ 2123380 w 2123380"/>
              <a:gd name="connsiteY2" fmla="*/ 1552316 h 1552316"/>
              <a:gd name="connsiteX3" fmla="*/ 1 w 2123380"/>
              <a:gd name="connsiteY3" fmla="*/ 1033771 h 1552316"/>
              <a:gd name="connsiteX4" fmla="*/ 0 w 2123380"/>
              <a:gd name="connsiteY4" fmla="*/ 0 h 155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380" h="1552316">
                <a:moveTo>
                  <a:pt x="0" y="0"/>
                </a:moveTo>
                <a:lnTo>
                  <a:pt x="2123380" y="1000636"/>
                </a:lnTo>
                <a:lnTo>
                  <a:pt x="2123380" y="1552316"/>
                </a:lnTo>
                <a:lnTo>
                  <a:pt x="1" y="1033771"/>
                </a:lnTo>
                <a:cubicBezTo>
                  <a:pt x="1" y="655778"/>
                  <a:pt x="0" y="37799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4BACC6">
                  <a:lumMod val="50000"/>
                  <a:shade val="30000"/>
                  <a:satMod val="115000"/>
                </a:srgbClr>
              </a:gs>
              <a:gs pos="50000">
                <a:srgbClr val="4BACC6">
                  <a:lumMod val="50000"/>
                  <a:shade val="67500"/>
                  <a:satMod val="115000"/>
                </a:srgbClr>
              </a:gs>
              <a:gs pos="100000">
                <a:srgbClr val="4BACC6">
                  <a:lumMod val="50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3" name="矩形 8">
            <a:extLst>
              <a:ext uri="{FF2B5EF4-FFF2-40B4-BE49-F238E27FC236}">
                <a16:creationId xmlns:a16="http://schemas.microsoft.com/office/drawing/2014/main" id="{B8103C70-6570-4C39-84DF-50D00A83B91A}"/>
              </a:ext>
            </a:extLst>
          </p:cNvPr>
          <p:cNvSpPr/>
          <p:nvPr/>
        </p:nvSpPr>
        <p:spPr>
          <a:xfrm>
            <a:off x="-9128" y="2218391"/>
            <a:ext cx="1592795" cy="863892"/>
          </a:xfrm>
          <a:custGeom>
            <a:avLst/>
            <a:gdLst>
              <a:gd name="connsiteX0" fmla="*/ 0 w 2123726"/>
              <a:gd name="connsiteY0" fmla="*/ 0 h 1202656"/>
              <a:gd name="connsiteX1" fmla="*/ 2123726 w 2123726"/>
              <a:gd name="connsiteY1" fmla="*/ 377019 h 1202656"/>
              <a:gd name="connsiteX2" fmla="*/ 2123726 w 2123726"/>
              <a:gd name="connsiteY2" fmla="*/ 928699 h 1202656"/>
              <a:gd name="connsiteX3" fmla="*/ 0 w 2123726"/>
              <a:gd name="connsiteY3" fmla="*/ 1202656 h 1202656"/>
              <a:gd name="connsiteX4" fmla="*/ 0 w 2123726"/>
              <a:gd name="connsiteY4" fmla="*/ 0 h 1202656"/>
              <a:gd name="connsiteX0" fmla="*/ 0 w 2123726"/>
              <a:gd name="connsiteY0" fmla="*/ 0 h 1151856"/>
              <a:gd name="connsiteX1" fmla="*/ 2123726 w 2123726"/>
              <a:gd name="connsiteY1" fmla="*/ 377019 h 1151856"/>
              <a:gd name="connsiteX2" fmla="*/ 2123726 w 2123726"/>
              <a:gd name="connsiteY2" fmla="*/ 928699 h 1151856"/>
              <a:gd name="connsiteX3" fmla="*/ 0 w 2123726"/>
              <a:gd name="connsiteY3" fmla="*/ 1151856 h 1151856"/>
              <a:gd name="connsiteX4" fmla="*/ 0 w 2123726"/>
              <a:gd name="connsiteY4" fmla="*/ 0 h 115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3726" h="1151856">
                <a:moveTo>
                  <a:pt x="0" y="0"/>
                </a:moveTo>
                <a:lnTo>
                  <a:pt x="2123726" y="377019"/>
                </a:lnTo>
                <a:lnTo>
                  <a:pt x="2123726" y="928699"/>
                </a:lnTo>
                <a:lnTo>
                  <a:pt x="0" y="115185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79D9C7">
                  <a:shade val="30000"/>
                  <a:satMod val="115000"/>
                </a:srgbClr>
              </a:gs>
              <a:gs pos="50000">
                <a:srgbClr val="79D9C7">
                  <a:shade val="67500"/>
                  <a:satMod val="115000"/>
                </a:srgbClr>
              </a:gs>
              <a:gs pos="100000">
                <a:srgbClr val="79D9C7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5" name="矩形 8">
            <a:extLst>
              <a:ext uri="{FF2B5EF4-FFF2-40B4-BE49-F238E27FC236}">
                <a16:creationId xmlns:a16="http://schemas.microsoft.com/office/drawing/2014/main" id="{8050C52E-4123-42B0-9837-48F3F024F890}"/>
              </a:ext>
            </a:extLst>
          </p:cNvPr>
          <p:cNvSpPr/>
          <p:nvPr/>
        </p:nvSpPr>
        <p:spPr>
          <a:xfrm>
            <a:off x="-9128" y="3156967"/>
            <a:ext cx="1601754" cy="1004160"/>
          </a:xfrm>
          <a:custGeom>
            <a:avLst/>
            <a:gdLst/>
            <a:ahLst/>
            <a:cxnLst/>
            <a:rect l="l" t="t" r="r" b="b"/>
            <a:pathLst>
              <a:path w="2135672" h="1338880">
                <a:moveTo>
                  <a:pt x="2135672" y="0"/>
                </a:moveTo>
                <a:lnTo>
                  <a:pt x="2135672" y="551680"/>
                </a:lnTo>
                <a:lnTo>
                  <a:pt x="0" y="1338880"/>
                </a:lnTo>
                <a:lnTo>
                  <a:pt x="0" y="302772"/>
                </a:lnTo>
                <a:close/>
              </a:path>
            </a:pathLst>
          </a:custGeom>
          <a:gradFill flip="none" rotWithShape="1">
            <a:gsLst>
              <a:gs pos="0">
                <a:srgbClr val="52CEB6">
                  <a:shade val="30000"/>
                  <a:satMod val="115000"/>
                </a:srgbClr>
              </a:gs>
              <a:gs pos="50000">
                <a:srgbClr val="52CEB6">
                  <a:shade val="67500"/>
                  <a:satMod val="115000"/>
                </a:srgbClr>
              </a:gs>
              <a:gs pos="100000">
                <a:srgbClr val="52CEB6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7" name="矩形 8">
            <a:extLst>
              <a:ext uri="{FF2B5EF4-FFF2-40B4-BE49-F238E27FC236}">
                <a16:creationId xmlns:a16="http://schemas.microsoft.com/office/drawing/2014/main" id="{69EDA86E-CB83-4728-BFFC-5B1E8142448B}"/>
              </a:ext>
            </a:extLst>
          </p:cNvPr>
          <p:cNvSpPr/>
          <p:nvPr/>
        </p:nvSpPr>
        <p:spPr>
          <a:xfrm>
            <a:off x="-9128" y="3791450"/>
            <a:ext cx="1601754" cy="1361102"/>
          </a:xfrm>
          <a:custGeom>
            <a:avLst/>
            <a:gdLst/>
            <a:ahLst/>
            <a:cxnLst/>
            <a:rect l="l" t="t" r="r" b="b"/>
            <a:pathLst>
              <a:path w="2135672" h="1814802">
                <a:moveTo>
                  <a:pt x="2135672" y="0"/>
                </a:moveTo>
                <a:lnTo>
                  <a:pt x="2135672" y="551680"/>
                </a:lnTo>
                <a:lnTo>
                  <a:pt x="0" y="1814802"/>
                </a:lnTo>
                <a:lnTo>
                  <a:pt x="0" y="847864"/>
                </a:lnTo>
                <a:close/>
              </a:path>
            </a:pathLst>
          </a:custGeom>
          <a:gradFill flip="none" rotWithShape="1">
            <a:gsLst>
              <a:gs pos="0">
                <a:srgbClr val="2FA790">
                  <a:shade val="30000"/>
                  <a:satMod val="115000"/>
                </a:srgbClr>
              </a:gs>
              <a:gs pos="50000">
                <a:srgbClr val="2FA790">
                  <a:shade val="67500"/>
                  <a:satMod val="115000"/>
                </a:srgbClr>
              </a:gs>
              <a:gs pos="100000">
                <a:srgbClr val="2FA7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9" name="矩形 248">
            <a:extLst>
              <a:ext uri="{FF2B5EF4-FFF2-40B4-BE49-F238E27FC236}">
                <a16:creationId xmlns:a16="http://schemas.microsoft.com/office/drawing/2014/main" id="{39BE597C-E587-46FD-BD01-28826D7667BE}"/>
              </a:ext>
            </a:extLst>
          </p:cNvPr>
          <p:cNvSpPr/>
          <p:nvPr/>
        </p:nvSpPr>
        <p:spPr>
          <a:xfrm>
            <a:off x="1583407" y="0"/>
            <a:ext cx="216285" cy="51435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  <a:shade val="30000"/>
                  <a:satMod val="115000"/>
                  <a:alpha val="56000"/>
                </a:sysClr>
              </a:gs>
              <a:gs pos="100000">
                <a:sysClr val="window" lastClr="FFFFFF">
                  <a:lumMod val="65000"/>
                  <a:shade val="100000"/>
                  <a:satMod val="115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1" name="矩形 250">
            <a:extLst>
              <a:ext uri="{FF2B5EF4-FFF2-40B4-BE49-F238E27FC236}">
                <a16:creationId xmlns:a16="http://schemas.microsoft.com/office/drawing/2014/main" id="{73E4EFC5-8C7B-42C7-BBB0-234462FB57DC}"/>
              </a:ext>
            </a:extLst>
          </p:cNvPr>
          <p:cNvSpPr/>
          <p:nvPr/>
        </p:nvSpPr>
        <p:spPr>
          <a:xfrm flipH="1">
            <a:off x="3738271" y="-4862"/>
            <a:ext cx="216285" cy="51435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  <a:shade val="30000"/>
                  <a:satMod val="115000"/>
                  <a:alpha val="56000"/>
                </a:sysClr>
              </a:gs>
              <a:gs pos="100000">
                <a:sysClr val="window" lastClr="FFFFFF">
                  <a:lumMod val="65000"/>
                  <a:shade val="100000"/>
                  <a:satMod val="115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3" name="TextBox 36">
            <a:extLst>
              <a:ext uri="{FF2B5EF4-FFF2-40B4-BE49-F238E27FC236}">
                <a16:creationId xmlns:a16="http://schemas.microsoft.com/office/drawing/2014/main" id="{81C81BA8-9C4D-47B0-8B46-F6269B5A7258}"/>
              </a:ext>
            </a:extLst>
          </p:cNvPr>
          <p:cNvSpPr txBox="1"/>
          <p:nvPr/>
        </p:nvSpPr>
        <p:spPr>
          <a:xfrm>
            <a:off x="1447050" y="1334189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202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5" name="TextBox 37">
            <a:extLst>
              <a:ext uri="{FF2B5EF4-FFF2-40B4-BE49-F238E27FC236}">
                <a16:creationId xmlns:a16="http://schemas.microsoft.com/office/drawing/2014/main" id="{BB356B68-D085-4A2E-8DD2-4FF0A04D1EA1}"/>
              </a:ext>
            </a:extLst>
          </p:cNvPr>
          <p:cNvSpPr txBox="1"/>
          <p:nvPr/>
        </p:nvSpPr>
        <p:spPr>
          <a:xfrm>
            <a:off x="1447050" y="1959150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202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1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7" name="TextBox 38">
            <a:extLst>
              <a:ext uri="{FF2B5EF4-FFF2-40B4-BE49-F238E27FC236}">
                <a16:creationId xmlns:a16="http://schemas.microsoft.com/office/drawing/2014/main" id="{596FEE88-E417-4D2C-AD90-538EBA8B4829}"/>
              </a:ext>
            </a:extLst>
          </p:cNvPr>
          <p:cNvSpPr txBox="1"/>
          <p:nvPr/>
        </p:nvSpPr>
        <p:spPr>
          <a:xfrm>
            <a:off x="1447050" y="2584112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59" name="TextBox 39">
            <a:extLst>
              <a:ext uri="{FF2B5EF4-FFF2-40B4-BE49-F238E27FC236}">
                <a16:creationId xmlns:a16="http://schemas.microsoft.com/office/drawing/2014/main" id="{490AF0FA-FB12-45C8-86A9-91103C0C65A4}"/>
              </a:ext>
            </a:extLst>
          </p:cNvPr>
          <p:cNvSpPr txBox="1"/>
          <p:nvPr/>
        </p:nvSpPr>
        <p:spPr>
          <a:xfrm>
            <a:off x="1447050" y="3209073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201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9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61" name="TextBox 40">
            <a:extLst>
              <a:ext uri="{FF2B5EF4-FFF2-40B4-BE49-F238E27FC236}">
                <a16:creationId xmlns:a16="http://schemas.microsoft.com/office/drawing/2014/main" id="{D57A0A53-AFA4-4B9E-87A7-D19CF032D8B5}"/>
              </a:ext>
            </a:extLst>
          </p:cNvPr>
          <p:cNvSpPr txBox="1"/>
          <p:nvPr/>
        </p:nvSpPr>
        <p:spPr>
          <a:xfrm>
            <a:off x="1447050" y="3884833"/>
            <a:ext cx="1403022" cy="26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defTabSz="685800">
              <a:defRPr/>
            </a:pPr>
            <a:r>
              <a:rPr lang="en-US" altLang="zh-CN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201</a:t>
            </a:r>
            <a:r>
              <a:rPr lang="en-US" altLang="zh-TW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8</a:t>
            </a:r>
            <a:r>
              <a:rPr lang="zh-TW" altLang="en-US" sz="1350" dirty="0"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idas Unity" pitchFamily="2" charset="0"/>
                <a:cs typeface="Times New Roman" pitchFamily="18" charset="0"/>
              </a:rPr>
              <a:t>年</a:t>
            </a:r>
            <a:endParaRPr lang="zh-CN" altLang="en-US" sz="1350" dirty="0">
              <a:solidFill>
                <a:sysClr val="window" lastClr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idas Unity" pitchFamily="2" charset="0"/>
              <a:cs typeface="Times New Roman" pitchFamily="18" charset="0"/>
            </a:endParaRPr>
          </a:p>
        </p:txBody>
      </p:sp>
      <p:sp>
        <p:nvSpPr>
          <p:cNvPr id="263" name="TextBox 41">
            <a:extLst>
              <a:ext uri="{FF2B5EF4-FFF2-40B4-BE49-F238E27FC236}">
                <a16:creationId xmlns:a16="http://schemas.microsoft.com/office/drawing/2014/main" id="{31C2EE8A-E5A1-4FF4-802E-821A83FA37FA}"/>
              </a:ext>
            </a:extLst>
          </p:cNvPr>
          <p:cNvSpPr txBox="1"/>
          <p:nvPr/>
        </p:nvSpPr>
        <p:spPr>
          <a:xfrm>
            <a:off x="3176970" y="2571795"/>
            <a:ext cx="5940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規劃建置智慧雲端服務研發中心</a:t>
            </a:r>
            <a:r>
              <a:rPr lang="en-US" altLang="zh-TW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(2020/10/01~2021/09/30)</a:t>
            </a:r>
          </a:p>
        </p:txBody>
      </p:sp>
      <p:sp>
        <p:nvSpPr>
          <p:cNvPr id="265" name="TextBox 42">
            <a:extLst>
              <a:ext uri="{FF2B5EF4-FFF2-40B4-BE49-F238E27FC236}">
                <a16:creationId xmlns:a16="http://schemas.microsoft.com/office/drawing/2014/main" id="{01E825B6-F1C1-4641-BA4F-6BC406670CC8}"/>
              </a:ext>
            </a:extLst>
          </p:cNvPr>
          <p:cNvSpPr txBox="1"/>
          <p:nvPr/>
        </p:nvSpPr>
        <p:spPr>
          <a:xfrm>
            <a:off x="3177656" y="2998328"/>
            <a:ext cx="5918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fr-FR" altLang="zh-CN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Cloud AI Service Implementation Project 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(2019/11/01~2020/11/30)</a:t>
            </a:r>
            <a:endParaRPr lang="fr-FR" altLang="zh-CN" sz="1400" kern="0" dirty="0">
              <a:solidFill>
                <a:srgbClr val="00508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雲端服務機房建置規劃計畫 </a:t>
            </a:r>
            <a:r>
              <a:rPr lang="en-US" altLang="zh-TW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(2019/08/01~2021/07/31)</a:t>
            </a:r>
          </a:p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在地服務創新創意計畫 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(2019/07/01~2020/03/31)</a:t>
            </a:r>
            <a:endParaRPr lang="en-US" altLang="zh-CN" sz="1400" kern="0" dirty="0">
              <a:solidFill>
                <a:srgbClr val="00508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7" name="TextBox 43">
            <a:extLst>
              <a:ext uri="{FF2B5EF4-FFF2-40B4-BE49-F238E27FC236}">
                <a16:creationId xmlns:a16="http://schemas.microsoft.com/office/drawing/2014/main" id="{3D3E3DED-84D5-47DB-AB91-A1BD824C8DAB}"/>
              </a:ext>
            </a:extLst>
          </p:cNvPr>
          <p:cNvSpPr txBox="1"/>
          <p:nvPr/>
        </p:nvSpPr>
        <p:spPr>
          <a:xfrm>
            <a:off x="3184629" y="3705746"/>
            <a:ext cx="5904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en-US" altLang="zh-CN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Cloud Production ICT Management Project (2018/12/01~2019/11/30)</a:t>
            </a:r>
          </a:p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網路開店與數位行銷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O2O</a:t>
            </a: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計畫 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(2018/06/01~2018/12/31)</a:t>
            </a:r>
          </a:p>
          <a:p>
            <a:pPr defTabSz="685800"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智能工廠倉儲管理計數器 </a:t>
            </a:r>
            <a:r>
              <a:rPr lang="en-US" altLang="zh-TW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(2018/06/14~2018/11/13)</a:t>
            </a:r>
            <a:endParaRPr lang="en-US" altLang="zh-CN" sz="1400" kern="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8F6ECD0F-45C5-493A-8550-86372E262893}"/>
              </a:ext>
            </a:extLst>
          </p:cNvPr>
          <p:cNvSpPr txBox="1"/>
          <p:nvPr/>
        </p:nvSpPr>
        <p:spPr>
          <a:xfrm>
            <a:off x="3150274" y="1702179"/>
            <a:ext cx="6048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建置智慧雲端服務研發中心二期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</a:t>
            </a:r>
            <a:r>
              <a:rPr lang="en-US" altLang="zh-TW" sz="1400" kern="0" dirty="0" smtClean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2021/10/01~2022/09/30)</a:t>
            </a:r>
            <a:endParaRPr lang="en-US" altLang="zh-TW" sz="1400" kern="0" dirty="0">
              <a:solidFill>
                <a:srgbClr val="00508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algn="dist" defTabSz="685800">
              <a:defRPr/>
            </a:pPr>
            <a:r>
              <a:rPr lang="zh-TW" altLang="en-US" sz="1400" kern="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</a:t>
            </a:r>
            <a:r>
              <a:rPr lang="zh-TW" altLang="en-US" sz="400" kern="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r>
              <a:rPr lang="zh-TW" altLang="en-US" sz="1400" kern="0" spc="-30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基於工業</a:t>
            </a:r>
            <a:r>
              <a:rPr lang="en-US" altLang="zh-TW" sz="1400" kern="0" spc="-30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4.0</a:t>
            </a:r>
            <a:r>
              <a:rPr lang="zh-TW" altLang="en-US" sz="1400" kern="0" spc="-30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開發用於智慧製造業之監控系統服</a:t>
            </a:r>
            <a:r>
              <a:rPr lang="en-US" altLang="zh-TW" sz="1400" kern="0" spc="-15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</a:t>
            </a:r>
            <a:r>
              <a:rPr lang="en-US" altLang="zh-TW" sz="1400" kern="0" spc="-150" dirty="0" smtClean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2021/08/01~2022/07/31)</a:t>
            </a:r>
            <a:endParaRPr lang="en-US" altLang="zh-TW" sz="1400" kern="0" spc="-150" dirty="0">
              <a:solidFill>
                <a:srgbClr val="46464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智能微服務專案管理架構建置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(2021/04/01~2022/03/31)</a:t>
            </a: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id="{1A53F541-ECD2-49AF-812F-7CD7D5414375}"/>
              </a:ext>
            </a:extLst>
          </p:cNvPr>
          <p:cNvSpPr txBox="1"/>
          <p:nvPr/>
        </p:nvSpPr>
        <p:spPr>
          <a:xfrm>
            <a:off x="3150506" y="1154817"/>
            <a:ext cx="60486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基於精實管理研發智能專案服務系統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(2022/02/01~2024/01/31</a:t>
            </a:r>
            <a:r>
              <a:rPr lang="zh-TW" altLang="en-US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zh-TW" altLang="en-US" sz="1400" kern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執行中</a:t>
            </a:r>
            <a:r>
              <a:rPr lang="en-US" altLang="zh-TW" sz="1400" kern="0" dirty="0">
                <a:solidFill>
                  <a:srgbClr val="00508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)</a:t>
            </a:r>
          </a:p>
          <a:p>
            <a:pPr defTabSz="685800">
              <a:defRPr/>
            </a:pPr>
            <a:r>
              <a:rPr lang="zh-TW" altLang="en-US" sz="1400" kern="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應用</a:t>
            </a:r>
            <a:r>
              <a:rPr lang="en-US" altLang="zh-TW" sz="1400" kern="0" dirty="0" err="1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AIoT</a:t>
            </a:r>
            <a:r>
              <a:rPr lang="zh-TW" altLang="en-US" sz="1400" kern="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於監控半導體工具機之服務</a:t>
            </a:r>
            <a:r>
              <a:rPr lang="en-US" altLang="zh-TW" sz="1400" kern="0" dirty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(</a:t>
            </a:r>
            <a:r>
              <a:rPr lang="en-US" altLang="zh-TW" sz="1400" kern="0" dirty="0" smtClean="0">
                <a:solidFill>
                  <a:srgbClr val="464646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2022/01/01~2022/06/30)</a:t>
            </a:r>
            <a:endParaRPr lang="en-US" altLang="zh-TW" sz="1400" kern="0" dirty="0">
              <a:solidFill>
                <a:srgbClr val="46464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endParaRPr lang="en-US" altLang="zh-TW" sz="1600" kern="0" spc="-150" dirty="0">
              <a:solidFill>
                <a:srgbClr val="900000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 defTabSz="685800">
              <a:defRPr/>
            </a:pPr>
            <a:endParaRPr lang="en-US" altLang="zh-TW" sz="1400" kern="0" spc="-80" dirty="0">
              <a:solidFill>
                <a:srgbClr val="464646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252520" y="1275606"/>
            <a:ext cx="2447808" cy="867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zh-TW" altLang="en-US" sz="1200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●</a:t>
            </a:r>
            <a:r>
              <a:rPr lang="zh-TW" altLang="en-US" sz="1200" dirty="0">
                <a:latin typeface="微软雅黑"/>
                <a:ea typeface="微软雅黑"/>
                <a:cs typeface="+mn-ea"/>
                <a:sym typeface="微软雅黑"/>
              </a:rPr>
              <a:t> 倉儲管理方法及其系統</a:t>
            </a:r>
            <a:endParaRPr lang="en-US" altLang="zh-TW" sz="1200" dirty="0">
              <a:latin typeface="微软雅黑"/>
              <a:ea typeface="微软雅黑"/>
              <a:cs typeface="+mn-ea"/>
              <a:sym typeface="微软雅黑"/>
            </a:endParaRPr>
          </a:p>
          <a:p>
            <a:pPr lvl="0">
              <a:lnSpc>
                <a:spcPct val="120000"/>
              </a:lnSpc>
              <a:defRPr/>
            </a:pPr>
            <a:r>
              <a:rPr lang="zh-TW" altLang="en-US" sz="1200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●</a:t>
            </a:r>
            <a:r>
              <a:rPr lang="zh-TW" altLang="en-US" sz="1200" dirty="0">
                <a:latin typeface="微软雅黑"/>
                <a:ea typeface="微软雅黑"/>
                <a:cs typeface="+mn-ea"/>
                <a:sym typeface="微软雅黑"/>
              </a:rPr>
              <a:t> 互動感知載具控制系統</a:t>
            </a:r>
            <a:endParaRPr lang="en-US" altLang="zh-TW" sz="1200" dirty="0">
              <a:latin typeface="微软雅黑"/>
              <a:ea typeface="微软雅黑"/>
              <a:cs typeface="+mn-ea"/>
              <a:sym typeface="微软雅黑"/>
            </a:endParaRPr>
          </a:p>
          <a:p>
            <a:pPr lvl="0">
              <a:lnSpc>
                <a:spcPct val="120000"/>
              </a:lnSpc>
              <a:defRPr/>
            </a:pPr>
            <a:r>
              <a:rPr lang="zh-TW" altLang="en-US" sz="1200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●</a:t>
            </a:r>
            <a:r>
              <a:rPr lang="zh-TW" altLang="en-US" sz="1200" dirty="0">
                <a:latin typeface="微软雅黑"/>
                <a:ea typeface="微软雅黑"/>
                <a:cs typeface="+mn-ea"/>
                <a:sym typeface="微软雅黑"/>
              </a:rPr>
              <a:t> 生產管理機構</a:t>
            </a:r>
            <a:endParaRPr lang="en-US" altLang="zh-TW" sz="1200" dirty="0">
              <a:latin typeface="微软雅黑"/>
              <a:ea typeface="微软雅黑"/>
              <a:cs typeface="+mn-ea"/>
              <a:sym typeface="微软雅黑"/>
            </a:endParaRPr>
          </a:p>
          <a:p>
            <a:pPr lvl="0">
              <a:lnSpc>
                <a:spcPct val="120000"/>
              </a:lnSpc>
              <a:defRPr/>
            </a:pPr>
            <a:r>
              <a:rPr lang="zh-TW" altLang="en-US" sz="1200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●</a:t>
            </a:r>
            <a:r>
              <a:rPr lang="zh-TW" altLang="en-US" sz="1200" dirty="0">
                <a:latin typeface="微软雅黑"/>
                <a:ea typeface="微软雅黑"/>
                <a:cs typeface="+mn-ea"/>
                <a:sym typeface="微软雅黑"/>
              </a:rPr>
              <a:t> 遠端載具控制系統及其控制方法</a:t>
            </a:r>
            <a:endParaRPr lang="en-US" altLang="zh-CN" sz="105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9552" y="427069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專利列表</a:t>
            </a:r>
            <a:endParaRPr lang="zh-CN" altLang="en-US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99FAE6-AAE2-42DB-B985-6A5060ED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CD52A0B7-2416-488A-88D8-40DE9C7E32C7}"/>
              </a:ext>
            </a:extLst>
          </p:cNvPr>
          <p:cNvSpPr/>
          <p:nvPr/>
        </p:nvSpPr>
        <p:spPr>
          <a:xfrm>
            <a:off x="443472" y="3375887"/>
            <a:ext cx="1961641" cy="12120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0EC03201-3D50-48DE-B3F1-06DF53157121}"/>
              </a:ext>
            </a:extLst>
          </p:cNvPr>
          <p:cNvSpPr/>
          <p:nvPr/>
        </p:nvSpPr>
        <p:spPr>
          <a:xfrm>
            <a:off x="2546816" y="3375887"/>
            <a:ext cx="1961641" cy="12120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6C56C695-73C6-40DE-B388-9604CC75BCAE}"/>
              </a:ext>
            </a:extLst>
          </p:cNvPr>
          <p:cNvSpPr/>
          <p:nvPr/>
        </p:nvSpPr>
        <p:spPr>
          <a:xfrm>
            <a:off x="4650160" y="3375887"/>
            <a:ext cx="1961641" cy="12120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AE0C7AA1-6D64-41DD-9FFE-6BD54F9448D7}"/>
              </a:ext>
            </a:extLst>
          </p:cNvPr>
          <p:cNvSpPr/>
          <p:nvPr/>
        </p:nvSpPr>
        <p:spPr>
          <a:xfrm>
            <a:off x="6753504" y="3375887"/>
            <a:ext cx="1961641" cy="12120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322997CE-8FE2-439A-8335-D806DD983293}"/>
              </a:ext>
            </a:extLst>
          </p:cNvPr>
          <p:cNvSpPr txBox="1"/>
          <p:nvPr/>
        </p:nvSpPr>
        <p:spPr>
          <a:xfrm>
            <a:off x="831981" y="3444766"/>
            <a:ext cx="1184619" cy="49513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發明</a:t>
            </a: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專利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第 </a:t>
            </a:r>
            <a:endParaRPr lang="en-US" altLang="zh-CN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108130600 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號</a:t>
            </a:r>
            <a:endParaRPr lang="en-US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988E512B-D25D-4921-8D5A-A3C9D3AC078C}"/>
              </a:ext>
            </a:extLst>
          </p:cNvPr>
          <p:cNvSpPr txBox="1"/>
          <p:nvPr/>
        </p:nvSpPr>
        <p:spPr>
          <a:xfrm>
            <a:off x="643528" y="4017873"/>
            <a:ext cx="1597545" cy="5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倉儲管理方法</a:t>
            </a:r>
            <a:endParaRPr lang="en-US" altLang="zh-TW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及其系統</a:t>
            </a:r>
            <a:endParaRPr lang="zh-CN" altLang="en-US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AAB63A23-ECDB-489E-9AFB-9C5369B22E10}"/>
              </a:ext>
            </a:extLst>
          </p:cNvPr>
          <p:cNvSpPr txBox="1"/>
          <p:nvPr/>
        </p:nvSpPr>
        <p:spPr>
          <a:xfrm>
            <a:off x="3078794" y="3435846"/>
            <a:ext cx="897682" cy="49513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發明專利第</a:t>
            </a:r>
            <a:endParaRPr lang="en-US" altLang="zh-TW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I571365</a:t>
            </a: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號</a:t>
            </a:r>
            <a:endParaRPr lang="en-US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685E8187-71AD-43B5-AF9A-F30C48725284}"/>
              </a:ext>
            </a:extLst>
          </p:cNvPr>
          <p:cNvSpPr txBox="1"/>
          <p:nvPr/>
        </p:nvSpPr>
        <p:spPr>
          <a:xfrm>
            <a:off x="2739567" y="4015292"/>
            <a:ext cx="1576136" cy="5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互動感知載具</a:t>
            </a:r>
            <a:endParaRPr lang="en-US" altLang="zh-TW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控制系統</a:t>
            </a:r>
            <a:endParaRPr lang="zh-CN" altLang="en-US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FDBE454C-0CAA-47F8-98E2-C917D0D41FC7}"/>
              </a:ext>
            </a:extLst>
          </p:cNvPr>
          <p:cNvSpPr txBox="1"/>
          <p:nvPr/>
        </p:nvSpPr>
        <p:spPr>
          <a:xfrm>
            <a:off x="5136454" y="3467615"/>
            <a:ext cx="989053" cy="49513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新型專利第</a:t>
            </a:r>
            <a:endParaRPr lang="en-US" altLang="zh-TW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M508741</a:t>
            </a: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號</a:t>
            </a:r>
            <a:endParaRPr lang="en-US" altLang="zh-TW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5F50EAE0-2544-471B-8412-7E452BB06BEB}"/>
              </a:ext>
            </a:extLst>
          </p:cNvPr>
          <p:cNvSpPr txBox="1"/>
          <p:nvPr/>
        </p:nvSpPr>
        <p:spPr>
          <a:xfrm>
            <a:off x="4838544" y="4011910"/>
            <a:ext cx="1584874" cy="2535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生產管理機構</a:t>
            </a:r>
            <a:endParaRPr lang="zh-CN" altLang="en-US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BFCD08A7-9F2D-438A-B400-31D346334D5A}"/>
              </a:ext>
            </a:extLst>
          </p:cNvPr>
          <p:cNvSpPr txBox="1"/>
          <p:nvPr/>
        </p:nvSpPr>
        <p:spPr>
          <a:xfrm>
            <a:off x="7285483" y="3444766"/>
            <a:ext cx="897682" cy="49513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發明專利第</a:t>
            </a:r>
            <a:endParaRPr lang="en-US" altLang="zh-TW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TW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I487399</a:t>
            </a:r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微软雅黑"/>
              </a:rPr>
              <a:t>號</a:t>
            </a:r>
            <a:endParaRPr lang="en-US" altLang="zh-TW" sz="1400" dirty="0">
              <a:solidFill>
                <a:schemeClr val="bg1">
                  <a:lumMod val="95000"/>
                </a:schemeClr>
              </a:solidFill>
              <a:cs typeface="+mn-ea"/>
              <a:sym typeface="微软雅黑"/>
            </a:endParaRP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2F790180-1C4B-47F8-AE8C-8422C3DC0006}"/>
              </a:ext>
            </a:extLst>
          </p:cNvPr>
          <p:cNvSpPr txBox="1"/>
          <p:nvPr/>
        </p:nvSpPr>
        <p:spPr>
          <a:xfrm>
            <a:off x="6968178" y="3985436"/>
            <a:ext cx="1532294" cy="5305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遠端載具控制系統</a:t>
            </a:r>
            <a:endParaRPr lang="en-US" altLang="zh-TW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15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及其控制方法</a:t>
            </a:r>
            <a:endParaRPr lang="zh-CN" altLang="en-US" sz="15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14" name="圖片 13" descr="一張含有 文字, 收據, 文件 的圖片&#10;&#10;自動產生的描述">
            <a:extLst>
              <a:ext uri="{FF2B5EF4-FFF2-40B4-BE49-F238E27FC236}">
                <a16:creationId xmlns:a16="http://schemas.microsoft.com/office/drawing/2014/main" id="{E6816DC7-D5FB-40FB-9F26-92D58E9EA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24360"/>
            <a:ext cx="1662304" cy="2350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圖片 15" descr="一張含有 文字, 收據 的圖片&#10;&#10;自動產生的描述">
            <a:extLst>
              <a:ext uri="{FF2B5EF4-FFF2-40B4-BE49-F238E27FC236}">
                <a16:creationId xmlns:a16="http://schemas.microsoft.com/office/drawing/2014/main" id="{025473C0-014E-45AD-836A-686DBA4C6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12" y="915566"/>
            <a:ext cx="1662304" cy="2350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圖片 18" descr="一張含有 文字, 收據, 螢幕擷取畫面 的圖片&#10;&#10;自動產生的描述">
            <a:extLst>
              <a:ext uri="{FF2B5EF4-FFF2-40B4-BE49-F238E27FC236}">
                <a16:creationId xmlns:a16="http://schemas.microsoft.com/office/drawing/2014/main" id="{2C1CD5D7-EA34-436B-A8C5-D803B1E10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3" y="915566"/>
            <a:ext cx="1661911" cy="2350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圖片 20" descr="一張含有 文字, 收據, 文件 的圖片&#10;&#10;自動產生的描述">
            <a:extLst>
              <a:ext uri="{FF2B5EF4-FFF2-40B4-BE49-F238E27FC236}">
                <a16:creationId xmlns:a16="http://schemas.microsoft.com/office/drawing/2014/main" id="{4AD81307-88AC-4C54-A4B7-FFF979E71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84" y="911694"/>
            <a:ext cx="1662304" cy="2350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15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1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44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5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8" grpId="0"/>
          <p:bldP spid="28" grpId="0" animBg="1"/>
          <p:bldP spid="29" grpId="0" animBg="1"/>
          <p:bldP spid="30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1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44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5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8" grpId="0"/>
          <p:bldP spid="28" grpId="0" animBg="1"/>
          <p:bldP spid="29" grpId="0" animBg="1"/>
          <p:bldP spid="30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90B57329-AB84-4E67-B6C9-98575EA36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80" y="1375883"/>
            <a:ext cx="2367336" cy="328409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8" name="圖片 17" descr="一張含有 文字, 個人, 室內, 人 的圖片&#10;&#10;自動產生的描述">
            <a:extLst>
              <a:ext uri="{FF2B5EF4-FFF2-40B4-BE49-F238E27FC236}">
                <a16:creationId xmlns:a16="http://schemas.microsoft.com/office/drawing/2014/main" id="{0EC9014C-EBE7-4487-995C-9F01950C95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74" y="3065432"/>
            <a:ext cx="2393446" cy="15945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6" name="圖片 15" descr="一張含有 文字, 個人, 直立的, 擺姿勢 的圖片&#10;&#10;自動產生的描述">
            <a:extLst>
              <a:ext uri="{FF2B5EF4-FFF2-40B4-BE49-F238E27FC236}">
                <a16:creationId xmlns:a16="http://schemas.microsoft.com/office/drawing/2014/main" id="{29560939-AC3A-45AC-A995-82217434F1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57822"/>
            <a:ext cx="2448272" cy="15945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B057DA-D1AA-4961-914F-5CE765180F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67"/>
          <a:stretch/>
        </p:blipFill>
        <p:spPr>
          <a:xfrm>
            <a:off x="899592" y="1366745"/>
            <a:ext cx="2396985" cy="1554869"/>
          </a:xfrm>
          <a:prstGeom prst="rect">
            <a:avLst/>
          </a:prstGeom>
          <a:solidFill>
            <a:schemeClr val="bg1"/>
          </a:solid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5" name="圖片 4" descr="一張含有 文字, 個人, 室內, 電腦 的圖片&#10;&#10;自動產生的描述">
            <a:extLst>
              <a:ext uri="{FF2B5EF4-FFF2-40B4-BE49-F238E27FC236}">
                <a16:creationId xmlns:a16="http://schemas.microsoft.com/office/drawing/2014/main" id="{E3492EA0-16B3-4CA3-910E-331F8E878F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52" y="1356094"/>
            <a:ext cx="2387590" cy="15917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85078" y="2677908"/>
            <a:ext cx="1310658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智能物料秤重機</a:t>
            </a:r>
            <a:endParaRPr lang="en-US" altLang="zh-CN" sz="13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0038" y="2677908"/>
            <a:ext cx="1310658" cy="269304"/>
          </a:xfrm>
          <a:prstGeom prst="rect">
            <a:avLst/>
          </a:prstGeom>
          <a:solidFill>
            <a:srgbClr val="CC000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榮獲全國第一名</a:t>
            </a:r>
            <a:endParaRPr lang="en-US" altLang="zh-CN" sz="13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078" y="4383068"/>
            <a:ext cx="971946" cy="269304"/>
          </a:xfrm>
          <a:prstGeom prst="rect">
            <a:avLst/>
          </a:prstGeom>
          <a:solidFill>
            <a:srgbClr val="CC000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成果展</a:t>
            </a:r>
            <a:endParaRPr lang="en-US" altLang="zh-CN" sz="13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一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6F72B85-C723-4444-9641-FF7FB9B7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39552" y="929357"/>
            <a:ext cx="2677656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泛用型智能物料倉管服務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6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C00685F9-5CE2-484B-804F-0B3CF2999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99" y="1432636"/>
            <a:ext cx="5091156" cy="32913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8" name="圖片 27" descr="一張含有 文字, 電子用品, 顯示, 電腦 的圖片&#10;&#10;自動產生的描述">
            <a:extLst>
              <a:ext uri="{FF2B5EF4-FFF2-40B4-BE49-F238E27FC236}">
                <a16:creationId xmlns:a16="http://schemas.microsoft.com/office/drawing/2014/main" id="{304AA9AD-AD34-4449-A0B2-C9F56803E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4" t="17293" r="740" b="1753"/>
          <a:stretch/>
        </p:blipFill>
        <p:spPr>
          <a:xfrm>
            <a:off x="1000544" y="1432636"/>
            <a:ext cx="2447762" cy="158071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4" name="圖片 23" descr="一張含有 室內, 天花板, 地下道 的圖片&#10;&#10;自動產生的描述">
            <a:extLst>
              <a:ext uri="{FF2B5EF4-FFF2-40B4-BE49-F238E27FC236}">
                <a16:creationId xmlns:a16="http://schemas.microsoft.com/office/drawing/2014/main" id="{7D954C48-7D00-4078-827E-6EFC4B7F0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12" y="3158556"/>
            <a:ext cx="2447762" cy="1573434"/>
          </a:xfrm>
          <a:prstGeom prst="rect">
            <a:avLst/>
          </a:prstGeom>
          <a:solidFill>
            <a:schemeClr val="bg1"/>
          </a:solid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72236" y="4462686"/>
            <a:ext cx="971946" cy="269304"/>
          </a:xfrm>
          <a:prstGeom prst="rect">
            <a:avLst/>
          </a:prstGeom>
          <a:solidFill>
            <a:srgbClr val="CC000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cs typeface="+mn-ea"/>
                <a:sym typeface="微软雅黑"/>
              </a:rPr>
              <a:t>雲端機房</a:t>
            </a:r>
            <a:endParaRPr lang="en-US" altLang="zh-CN" sz="1300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二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30" name="圖片 29" descr="一張含有 室內, 牆, 窗戶 的圖片&#10;&#10;自動產生的描述">
            <a:extLst>
              <a:ext uri="{FF2B5EF4-FFF2-40B4-BE49-F238E27FC236}">
                <a16:creationId xmlns:a16="http://schemas.microsoft.com/office/drawing/2014/main" id="{0850F6E8-0717-43B5-AF1F-B5C3B2AC68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6057"/>
          <a:stretch/>
        </p:blipFill>
        <p:spPr>
          <a:xfrm>
            <a:off x="6745817" y="3068871"/>
            <a:ext cx="1889697" cy="158071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6D6F41-3CD7-47C6-8D2B-68E36FDA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39552" y="925718"/>
            <a:ext cx="290848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雲端服務機房建置規劃計畫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0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www.quicklogic.com/wp-content/themes/understrap-child/img/products/quickai-merced-hdk.png">
            <a:extLst>
              <a:ext uri="{FF2B5EF4-FFF2-40B4-BE49-F238E27FC236}">
                <a16:creationId xmlns:a16="http://schemas.microsoft.com/office/drawing/2014/main" id="{DDCCE43A-C250-494E-833E-A1717A06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27" y="1390757"/>
            <a:ext cx="3219561" cy="1627667"/>
          </a:xfrm>
          <a:prstGeom prst="rect">
            <a:avLst/>
          </a:prstGeom>
          <a:solidFill>
            <a:schemeClr val="bg1"/>
          </a:solid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1600330-3916-425B-9D6F-AE55C6BA7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121453"/>
            <a:ext cx="3800551" cy="171318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3A10384-FB86-4483-A106-0DADD06DA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59" y="3121453"/>
            <a:ext cx="3800551" cy="175455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三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915566"/>
            <a:ext cx="3831818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建置智慧型震動偵測物聯網服務系統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9" name="圖片 8" descr="一張含有 文字, 電子用品, 電路 的圖片&#10;&#10;自動產生的描述">
            <a:extLst>
              <a:ext uri="{FF2B5EF4-FFF2-40B4-BE49-F238E27FC236}">
                <a16:creationId xmlns:a16="http://schemas.microsoft.com/office/drawing/2014/main" id="{A39ED5FB-2F29-4F6D-9653-4C8BF2419F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13360" r="6027" b="10619"/>
          <a:stretch/>
        </p:blipFill>
        <p:spPr bwMode="auto">
          <a:xfrm>
            <a:off x="4803811" y="2152044"/>
            <a:ext cx="2150952" cy="893814"/>
          </a:xfrm>
          <a:prstGeom prst="rect">
            <a:avLst/>
          </a:prstGeom>
          <a:solidFill>
            <a:schemeClr val="bg1"/>
          </a:solidFill>
          <a:ln w="317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00064" y="2781020"/>
            <a:ext cx="971946" cy="269304"/>
          </a:xfrm>
          <a:prstGeom prst="rect">
            <a:avLst/>
          </a:prstGeom>
          <a:solidFill>
            <a:srgbClr val="CC000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300" b="1" dirty="0">
                <a:solidFill>
                  <a:schemeClr val="bg1"/>
                </a:solidFill>
                <a:cs typeface="+mn-ea"/>
                <a:sym typeface="微软雅黑"/>
              </a:rPr>
              <a:t>關鍵技術</a:t>
            </a:r>
            <a:endParaRPr lang="en-US" altLang="zh-CN" sz="1300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E5F910-3073-917C-1248-03F69A5A7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35" y="891994"/>
            <a:ext cx="1227404" cy="2179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7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四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NGOSS-centric Framework of Telecommunication e-Services Enabling Business Process Management 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10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/>
          <a:srcRect b="9659"/>
          <a:stretch/>
        </p:blipFill>
        <p:spPr bwMode="auto">
          <a:xfrm>
            <a:off x="671890" y="1458269"/>
            <a:ext cx="6985301" cy="33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9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五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水利署河川局</a:t>
            </a:r>
            <a:endParaRPr lang="en-US" altLang="zh-CN" dirty="0">
              <a:solidFill>
                <a:schemeClr val="tx2">
                  <a:lumMod val="75000"/>
                </a:schemeClr>
              </a:solidFill>
              <a:cs typeface="+mn-ea"/>
              <a:sym typeface="微软雅黑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75CB3D-EAF1-434E-BEEF-F49816E76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7" b="1759"/>
          <a:stretch/>
        </p:blipFill>
        <p:spPr>
          <a:xfrm>
            <a:off x="467544" y="1347614"/>
            <a:ext cx="8280920" cy="367373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9F8565A0-306F-41E7-8B8A-BD9CE6750DAD}"/>
              </a:ext>
            </a:extLst>
          </p:cNvPr>
          <p:cNvGrpSpPr/>
          <p:nvPr/>
        </p:nvGrpSpPr>
        <p:grpSpPr>
          <a:xfrm>
            <a:off x="3354614" y="987574"/>
            <a:ext cx="3600400" cy="1532635"/>
            <a:chOff x="3707904" y="837438"/>
            <a:chExt cx="3600400" cy="1532635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34280CFC-C421-4F63-AD0D-699711811E35}"/>
                </a:ext>
              </a:extLst>
            </p:cNvPr>
            <p:cNvSpPr txBox="1"/>
            <p:nvPr/>
          </p:nvSpPr>
          <p:spPr>
            <a:xfrm>
              <a:off x="3851920" y="1100495"/>
              <a:ext cx="3456384" cy="1269578"/>
            </a:xfrm>
            <a:prstGeom prst="rect">
              <a:avLst/>
            </a:prstGeom>
            <a:solidFill>
              <a:srgbClr val="CC0000"/>
            </a:solidFill>
            <a:effectLst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TW" sz="13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⾥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程是看該河流的紀錄、界樁、河岸</a:t>
              </a:r>
              <a:endParaRPr lang="en-US" altLang="zh-TW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  <a:p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財產是看該公有財產是屬於哪個分區</a:t>
              </a:r>
              <a:endParaRPr lang="en-US" altLang="zh-TW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  <a:p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維護巡查是看歷程維護紀錄 </a:t>
              </a:r>
              <a:endParaRPr lang="en-US" altLang="zh-TW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  <a:p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移交⼯程是看這項建案是交由誰處理</a:t>
              </a:r>
              <a:endParaRPr lang="en-US" altLang="zh-TW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  <a:p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河川⼯地使⽤是看該段時間內是否有⼈使⽤</a:t>
              </a:r>
              <a:endParaRPr lang="en-US" altLang="zh-TW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  <a:p>
              <a:r>
                <a:rPr lang="en-US" altLang="zh-TW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• </a:t>
              </a:r>
              <a:r>
                <a:rPr lang="zh-TW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帳號管理則是看管理員資料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504A8-3133-4AFB-A7D6-34510D88E86B}"/>
                </a:ext>
              </a:extLst>
            </p:cNvPr>
            <p:cNvSpPr txBox="1"/>
            <p:nvPr/>
          </p:nvSpPr>
          <p:spPr>
            <a:xfrm>
              <a:off x="3707904" y="837438"/>
              <a:ext cx="3600400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effectLst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TW" altLang="en-US" sz="13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ea"/>
                </a:rPr>
                <a:t>☆ 左邊每⼀個⼤的主題都是⼀個資料表</a:t>
              </a:r>
              <a:endParaRPr lang="en-US" altLang="zh-CN" sz="13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63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3112211" y="-1505210"/>
            <a:ext cx="2994058" cy="2996840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715A8FB-691C-4AE7-9F9E-77A5018D6907}"/>
              </a:ext>
            </a:extLst>
          </p:cNvPr>
          <p:cNvGrpSpPr/>
          <p:nvPr/>
        </p:nvGrpSpPr>
        <p:grpSpPr>
          <a:xfrm>
            <a:off x="1547664" y="2139702"/>
            <a:ext cx="1440160" cy="1152128"/>
            <a:chOff x="1547664" y="2139702"/>
            <a:chExt cx="1440160" cy="1152128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78EA1B4-9D18-4A77-843D-E4876A3E1702}"/>
                </a:ext>
              </a:extLst>
            </p:cNvPr>
            <p:cNvGrpSpPr/>
            <p:nvPr/>
          </p:nvGrpSpPr>
          <p:grpSpPr>
            <a:xfrm>
              <a:off x="1979712" y="2139702"/>
              <a:ext cx="576064" cy="642317"/>
              <a:chOff x="1979712" y="2139702"/>
              <a:chExt cx="576064" cy="642317"/>
            </a:xfrm>
          </p:grpSpPr>
          <p:sp>
            <p:nvSpPr>
              <p:cNvPr id="25" name="Freeform: Shape 1"/>
              <p:cNvSpPr/>
              <p:nvPr/>
            </p:nvSpPr>
            <p:spPr>
              <a:xfrm>
                <a:off x="1979712" y="2139702"/>
                <a:ext cx="576064" cy="642317"/>
              </a:xfrm>
              <a:custGeom>
                <a:avLst/>
                <a:gdLst>
                  <a:gd name="connsiteX0" fmla="*/ 1124365 w 2248729"/>
                  <a:gd name="connsiteY0" fmla="*/ 0 h 2507353"/>
                  <a:gd name="connsiteX1" fmla="*/ 1257442 w 2248729"/>
                  <a:gd name="connsiteY1" fmla="*/ 31576 h 2507353"/>
                  <a:gd name="connsiteX2" fmla="*/ 2115652 w 2248729"/>
                  <a:gd name="connsiteY2" fmla="*/ 527274 h 2507353"/>
                  <a:gd name="connsiteX3" fmla="*/ 2248729 w 2248729"/>
                  <a:gd name="connsiteY3" fmla="*/ 758148 h 2507353"/>
                  <a:gd name="connsiteX4" fmla="*/ 2248729 w 2248729"/>
                  <a:gd name="connsiteY4" fmla="*/ 1749546 h 2507353"/>
                  <a:gd name="connsiteX5" fmla="*/ 2115652 w 2248729"/>
                  <a:gd name="connsiteY5" fmla="*/ 1980419 h 2507353"/>
                  <a:gd name="connsiteX6" fmla="*/ 1257442 w 2248729"/>
                  <a:gd name="connsiteY6" fmla="*/ 2474760 h 2507353"/>
                  <a:gd name="connsiteX7" fmla="*/ 991288 w 2248729"/>
                  <a:gd name="connsiteY7" fmla="*/ 2474760 h 2507353"/>
                  <a:gd name="connsiteX8" fmla="*/ 133077 w 2248729"/>
                  <a:gd name="connsiteY8" fmla="*/ 1980419 h 2507353"/>
                  <a:gd name="connsiteX9" fmla="*/ 0 w 2248729"/>
                  <a:gd name="connsiteY9" fmla="*/ 1749546 h 2507353"/>
                  <a:gd name="connsiteX10" fmla="*/ 0 w 2248729"/>
                  <a:gd name="connsiteY10" fmla="*/ 758148 h 2507353"/>
                  <a:gd name="connsiteX11" fmla="*/ 133077 w 2248729"/>
                  <a:gd name="connsiteY11" fmla="*/ 527274 h 2507353"/>
                  <a:gd name="connsiteX12" fmla="*/ 991288 w 2248729"/>
                  <a:gd name="connsiteY12" fmla="*/ 31576 h 2507353"/>
                  <a:gd name="connsiteX13" fmla="*/ 1124365 w 2248729"/>
                  <a:gd name="connsiteY13" fmla="*/ 0 h 250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729" h="2507353">
                    <a:moveTo>
                      <a:pt x="1124365" y="0"/>
                    </a:moveTo>
                    <a:cubicBezTo>
                      <a:pt x="1172571" y="0"/>
                      <a:pt x="1220778" y="10526"/>
                      <a:pt x="1257442" y="31576"/>
                    </a:cubicBezTo>
                    <a:cubicBezTo>
                      <a:pt x="2115652" y="527274"/>
                      <a:pt x="2115652" y="527274"/>
                      <a:pt x="2115652" y="527274"/>
                    </a:cubicBezTo>
                    <a:cubicBezTo>
                      <a:pt x="2188980" y="569375"/>
                      <a:pt x="2248729" y="672589"/>
                      <a:pt x="2248729" y="758148"/>
                    </a:cubicBezTo>
                    <a:cubicBezTo>
                      <a:pt x="2248729" y="1749546"/>
                      <a:pt x="2248729" y="1749546"/>
                      <a:pt x="2248729" y="1749546"/>
                    </a:cubicBezTo>
                    <a:cubicBezTo>
                      <a:pt x="2248729" y="1833746"/>
                      <a:pt x="2188980" y="1936960"/>
                      <a:pt x="2115652" y="1980419"/>
                    </a:cubicBezTo>
                    <a:cubicBezTo>
                      <a:pt x="1257442" y="2474760"/>
                      <a:pt x="1257442" y="2474760"/>
                      <a:pt x="1257442" y="2474760"/>
                    </a:cubicBezTo>
                    <a:cubicBezTo>
                      <a:pt x="1184114" y="2518218"/>
                      <a:pt x="1064616" y="2518218"/>
                      <a:pt x="991288" y="2474760"/>
                    </a:cubicBezTo>
                    <a:cubicBezTo>
                      <a:pt x="133077" y="1980419"/>
                      <a:pt x="133077" y="1980419"/>
                      <a:pt x="133077" y="1980419"/>
                    </a:cubicBezTo>
                    <a:cubicBezTo>
                      <a:pt x="59749" y="1936960"/>
                      <a:pt x="0" y="1833746"/>
                      <a:pt x="0" y="1749546"/>
                    </a:cubicBezTo>
                    <a:lnTo>
                      <a:pt x="0" y="758148"/>
                    </a:lnTo>
                    <a:cubicBezTo>
                      <a:pt x="0" y="672589"/>
                      <a:pt x="59749" y="569375"/>
                      <a:pt x="133077" y="527274"/>
                    </a:cubicBezTo>
                    <a:cubicBezTo>
                      <a:pt x="991288" y="31576"/>
                      <a:pt x="991288" y="31576"/>
                      <a:pt x="991288" y="31576"/>
                    </a:cubicBezTo>
                    <a:cubicBezTo>
                      <a:pt x="1027952" y="10526"/>
                      <a:pt x="1076158" y="0"/>
                      <a:pt x="112436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22225"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5A1205E-2A8E-47E0-AF3E-7EE841010245}"/>
                  </a:ext>
                </a:extLst>
              </p:cNvPr>
              <p:cNvSpPr/>
              <p:nvPr/>
            </p:nvSpPr>
            <p:spPr>
              <a:xfrm>
                <a:off x="1979712" y="2276194"/>
                <a:ext cx="5760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pc="300" dirty="0">
                    <a:solidFill>
                      <a:schemeClr val="bg1"/>
                    </a:solidFill>
                    <a:latin typeface="微软雅黑"/>
                    <a:ea typeface="微软雅黑"/>
                    <a:cs typeface="+mn-ea"/>
                    <a:sym typeface="微软雅黑"/>
                  </a:rPr>
                  <a:t>01</a:t>
                </a:r>
                <a:endParaRPr lang="zh-CN" altLang="en-US" b="1" spc="30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</p:grp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87CAA090-E8BA-4D19-991B-24F59B7F6256}"/>
                </a:ext>
              </a:extLst>
            </p:cNvPr>
            <p:cNvSpPr/>
            <p:nvPr/>
          </p:nvSpPr>
          <p:spPr>
            <a:xfrm>
              <a:off x="1547664" y="2859782"/>
              <a:ext cx="1440160" cy="43204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 algn="ctr">
                <a:defRPr/>
              </a:pPr>
              <a:r>
                <a:rPr lang="zh-TW" altLang="en-US" sz="2000" b="1" kern="100" dirty="0">
                  <a:solidFill>
                    <a:schemeClr val="tx2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中心介紹</a:t>
              </a:r>
              <a:endParaRPr lang="zh-CN" altLang="zh-CN" sz="2000" b="1" kern="100" dirty="0">
                <a:solidFill>
                  <a:schemeClr val="tx2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28" name="Oval 44">
            <a:extLst>
              <a:ext uri="{FF2B5EF4-FFF2-40B4-BE49-F238E27FC236}">
                <a16:creationId xmlns:a16="http://schemas.microsoft.com/office/drawing/2014/main" id="{A2E25C7F-2E17-493E-A876-B81526FD81F4}"/>
              </a:ext>
            </a:extLst>
          </p:cNvPr>
          <p:cNvSpPr/>
          <p:nvPr/>
        </p:nvSpPr>
        <p:spPr bwMode="auto">
          <a:xfrm>
            <a:off x="3974202" y="-92546"/>
            <a:ext cx="1270077" cy="1270077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rot="0" spcFirstLastPara="0" vert="horz" wrap="none" lIns="91440" tIns="45720" rIns="91440" bIns="45720" anchor="b" anchorCtr="1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zh-CN" altLang="en-US" sz="4000" b="1" spc="300" dirty="0">
                <a:solidFill>
                  <a:schemeClr val="bg1"/>
                </a:solidFill>
                <a:cs typeface="+mn-ea"/>
                <a:sym typeface="微软雅黑"/>
              </a:rPr>
              <a:t>目錄</a:t>
            </a:r>
            <a:endParaRPr lang="en-US" altLang="zh-CN" sz="4000" b="1" spc="300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/>
            <a:r>
              <a:rPr lang="en-US" altLang="zh-CN" sz="11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CONTENT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2802928-7A7B-41FF-B392-BAD9F3A8D8F8}"/>
              </a:ext>
            </a:extLst>
          </p:cNvPr>
          <p:cNvGrpSpPr/>
          <p:nvPr/>
        </p:nvGrpSpPr>
        <p:grpSpPr>
          <a:xfrm>
            <a:off x="3113838" y="2139702"/>
            <a:ext cx="1440160" cy="1152128"/>
            <a:chOff x="1547664" y="2139702"/>
            <a:chExt cx="1440160" cy="1152128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B9352CC-2809-479B-A8A5-C394ABC3F82E}"/>
                </a:ext>
              </a:extLst>
            </p:cNvPr>
            <p:cNvGrpSpPr/>
            <p:nvPr/>
          </p:nvGrpSpPr>
          <p:grpSpPr>
            <a:xfrm>
              <a:off x="1979712" y="2139702"/>
              <a:ext cx="576064" cy="642317"/>
              <a:chOff x="1979712" y="2139702"/>
              <a:chExt cx="576064" cy="642317"/>
            </a:xfrm>
          </p:grpSpPr>
          <p:sp>
            <p:nvSpPr>
              <p:cNvPr id="33" name="Freeform: Shape 1">
                <a:extLst>
                  <a:ext uri="{FF2B5EF4-FFF2-40B4-BE49-F238E27FC236}">
                    <a16:creationId xmlns:a16="http://schemas.microsoft.com/office/drawing/2014/main" id="{8E25EBB8-1955-4512-A5E5-CF23197C560A}"/>
                  </a:ext>
                </a:extLst>
              </p:cNvPr>
              <p:cNvSpPr/>
              <p:nvPr/>
            </p:nvSpPr>
            <p:spPr>
              <a:xfrm>
                <a:off x="1979712" y="2139702"/>
                <a:ext cx="576064" cy="642317"/>
              </a:xfrm>
              <a:custGeom>
                <a:avLst/>
                <a:gdLst>
                  <a:gd name="connsiteX0" fmla="*/ 1124365 w 2248729"/>
                  <a:gd name="connsiteY0" fmla="*/ 0 h 2507353"/>
                  <a:gd name="connsiteX1" fmla="*/ 1257442 w 2248729"/>
                  <a:gd name="connsiteY1" fmla="*/ 31576 h 2507353"/>
                  <a:gd name="connsiteX2" fmla="*/ 2115652 w 2248729"/>
                  <a:gd name="connsiteY2" fmla="*/ 527274 h 2507353"/>
                  <a:gd name="connsiteX3" fmla="*/ 2248729 w 2248729"/>
                  <a:gd name="connsiteY3" fmla="*/ 758148 h 2507353"/>
                  <a:gd name="connsiteX4" fmla="*/ 2248729 w 2248729"/>
                  <a:gd name="connsiteY4" fmla="*/ 1749546 h 2507353"/>
                  <a:gd name="connsiteX5" fmla="*/ 2115652 w 2248729"/>
                  <a:gd name="connsiteY5" fmla="*/ 1980419 h 2507353"/>
                  <a:gd name="connsiteX6" fmla="*/ 1257442 w 2248729"/>
                  <a:gd name="connsiteY6" fmla="*/ 2474760 h 2507353"/>
                  <a:gd name="connsiteX7" fmla="*/ 991288 w 2248729"/>
                  <a:gd name="connsiteY7" fmla="*/ 2474760 h 2507353"/>
                  <a:gd name="connsiteX8" fmla="*/ 133077 w 2248729"/>
                  <a:gd name="connsiteY8" fmla="*/ 1980419 h 2507353"/>
                  <a:gd name="connsiteX9" fmla="*/ 0 w 2248729"/>
                  <a:gd name="connsiteY9" fmla="*/ 1749546 h 2507353"/>
                  <a:gd name="connsiteX10" fmla="*/ 0 w 2248729"/>
                  <a:gd name="connsiteY10" fmla="*/ 758148 h 2507353"/>
                  <a:gd name="connsiteX11" fmla="*/ 133077 w 2248729"/>
                  <a:gd name="connsiteY11" fmla="*/ 527274 h 2507353"/>
                  <a:gd name="connsiteX12" fmla="*/ 991288 w 2248729"/>
                  <a:gd name="connsiteY12" fmla="*/ 31576 h 2507353"/>
                  <a:gd name="connsiteX13" fmla="*/ 1124365 w 2248729"/>
                  <a:gd name="connsiteY13" fmla="*/ 0 h 250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729" h="2507353">
                    <a:moveTo>
                      <a:pt x="1124365" y="0"/>
                    </a:moveTo>
                    <a:cubicBezTo>
                      <a:pt x="1172571" y="0"/>
                      <a:pt x="1220778" y="10526"/>
                      <a:pt x="1257442" y="31576"/>
                    </a:cubicBezTo>
                    <a:cubicBezTo>
                      <a:pt x="2115652" y="527274"/>
                      <a:pt x="2115652" y="527274"/>
                      <a:pt x="2115652" y="527274"/>
                    </a:cubicBezTo>
                    <a:cubicBezTo>
                      <a:pt x="2188980" y="569375"/>
                      <a:pt x="2248729" y="672589"/>
                      <a:pt x="2248729" y="758148"/>
                    </a:cubicBezTo>
                    <a:cubicBezTo>
                      <a:pt x="2248729" y="1749546"/>
                      <a:pt x="2248729" y="1749546"/>
                      <a:pt x="2248729" y="1749546"/>
                    </a:cubicBezTo>
                    <a:cubicBezTo>
                      <a:pt x="2248729" y="1833746"/>
                      <a:pt x="2188980" y="1936960"/>
                      <a:pt x="2115652" y="1980419"/>
                    </a:cubicBezTo>
                    <a:cubicBezTo>
                      <a:pt x="1257442" y="2474760"/>
                      <a:pt x="1257442" y="2474760"/>
                      <a:pt x="1257442" y="2474760"/>
                    </a:cubicBezTo>
                    <a:cubicBezTo>
                      <a:pt x="1184114" y="2518218"/>
                      <a:pt x="1064616" y="2518218"/>
                      <a:pt x="991288" y="2474760"/>
                    </a:cubicBezTo>
                    <a:cubicBezTo>
                      <a:pt x="133077" y="1980419"/>
                      <a:pt x="133077" y="1980419"/>
                      <a:pt x="133077" y="1980419"/>
                    </a:cubicBezTo>
                    <a:cubicBezTo>
                      <a:pt x="59749" y="1936960"/>
                      <a:pt x="0" y="1833746"/>
                      <a:pt x="0" y="1749546"/>
                    </a:cubicBezTo>
                    <a:lnTo>
                      <a:pt x="0" y="758148"/>
                    </a:lnTo>
                    <a:cubicBezTo>
                      <a:pt x="0" y="672589"/>
                      <a:pt x="59749" y="569375"/>
                      <a:pt x="133077" y="527274"/>
                    </a:cubicBezTo>
                    <a:cubicBezTo>
                      <a:pt x="991288" y="31576"/>
                      <a:pt x="991288" y="31576"/>
                      <a:pt x="991288" y="31576"/>
                    </a:cubicBezTo>
                    <a:cubicBezTo>
                      <a:pt x="1027952" y="10526"/>
                      <a:pt x="1076158" y="0"/>
                      <a:pt x="112436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2225"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D47C204D-8B4F-4910-B2C1-F5E11DD2900E}"/>
                  </a:ext>
                </a:extLst>
              </p:cNvPr>
              <p:cNvSpPr/>
              <p:nvPr/>
            </p:nvSpPr>
            <p:spPr>
              <a:xfrm>
                <a:off x="1979712" y="2276194"/>
                <a:ext cx="5760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pc="300" dirty="0">
                    <a:solidFill>
                      <a:schemeClr val="bg1"/>
                    </a:solidFill>
                    <a:latin typeface="微软雅黑"/>
                    <a:ea typeface="微软雅黑"/>
                    <a:cs typeface="+mn-ea"/>
                    <a:sym typeface="微软雅黑"/>
                  </a:rPr>
                  <a:t>02</a:t>
                </a:r>
                <a:endParaRPr lang="zh-CN" altLang="en-US" b="1" spc="30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</p:grpSp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3AE64260-B4F0-499C-ADDD-BAE762D3FD6F}"/>
                </a:ext>
              </a:extLst>
            </p:cNvPr>
            <p:cNvSpPr/>
            <p:nvPr/>
          </p:nvSpPr>
          <p:spPr>
            <a:xfrm>
              <a:off x="1547664" y="2859782"/>
              <a:ext cx="1440160" cy="43204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 lvl="0" algn="ctr"/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成員</a:t>
              </a:r>
              <a:r>
                <a:rPr lang="zh-CN" altLang="en-US" sz="2000" b="1" dirty="0">
                  <a:solidFill>
                    <a:schemeClr val="tx2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介绍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7AAD84B-A028-4291-8C8F-44E36B5361DE}"/>
              </a:ext>
            </a:extLst>
          </p:cNvPr>
          <p:cNvGrpSpPr/>
          <p:nvPr/>
        </p:nvGrpSpPr>
        <p:grpSpPr>
          <a:xfrm>
            <a:off x="4680012" y="2139702"/>
            <a:ext cx="1440160" cy="1152128"/>
            <a:chOff x="1547664" y="2139702"/>
            <a:chExt cx="1440160" cy="1152128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0196C3C-19AD-402B-A078-D9C3BE751C74}"/>
                </a:ext>
              </a:extLst>
            </p:cNvPr>
            <p:cNvGrpSpPr/>
            <p:nvPr/>
          </p:nvGrpSpPr>
          <p:grpSpPr>
            <a:xfrm>
              <a:off x="1979712" y="2139702"/>
              <a:ext cx="576064" cy="642317"/>
              <a:chOff x="1979712" y="2139702"/>
              <a:chExt cx="576064" cy="642317"/>
            </a:xfrm>
          </p:grpSpPr>
          <p:sp>
            <p:nvSpPr>
              <p:cNvPr id="38" name="Freeform: Shape 1">
                <a:extLst>
                  <a:ext uri="{FF2B5EF4-FFF2-40B4-BE49-F238E27FC236}">
                    <a16:creationId xmlns:a16="http://schemas.microsoft.com/office/drawing/2014/main" id="{F2896D0D-804F-4AE1-A86D-B93E33D397C9}"/>
                  </a:ext>
                </a:extLst>
              </p:cNvPr>
              <p:cNvSpPr/>
              <p:nvPr/>
            </p:nvSpPr>
            <p:spPr>
              <a:xfrm>
                <a:off x="1979712" y="2139702"/>
                <a:ext cx="576064" cy="642317"/>
              </a:xfrm>
              <a:custGeom>
                <a:avLst/>
                <a:gdLst>
                  <a:gd name="connsiteX0" fmla="*/ 1124365 w 2248729"/>
                  <a:gd name="connsiteY0" fmla="*/ 0 h 2507353"/>
                  <a:gd name="connsiteX1" fmla="*/ 1257442 w 2248729"/>
                  <a:gd name="connsiteY1" fmla="*/ 31576 h 2507353"/>
                  <a:gd name="connsiteX2" fmla="*/ 2115652 w 2248729"/>
                  <a:gd name="connsiteY2" fmla="*/ 527274 h 2507353"/>
                  <a:gd name="connsiteX3" fmla="*/ 2248729 w 2248729"/>
                  <a:gd name="connsiteY3" fmla="*/ 758148 h 2507353"/>
                  <a:gd name="connsiteX4" fmla="*/ 2248729 w 2248729"/>
                  <a:gd name="connsiteY4" fmla="*/ 1749546 h 2507353"/>
                  <a:gd name="connsiteX5" fmla="*/ 2115652 w 2248729"/>
                  <a:gd name="connsiteY5" fmla="*/ 1980419 h 2507353"/>
                  <a:gd name="connsiteX6" fmla="*/ 1257442 w 2248729"/>
                  <a:gd name="connsiteY6" fmla="*/ 2474760 h 2507353"/>
                  <a:gd name="connsiteX7" fmla="*/ 991288 w 2248729"/>
                  <a:gd name="connsiteY7" fmla="*/ 2474760 h 2507353"/>
                  <a:gd name="connsiteX8" fmla="*/ 133077 w 2248729"/>
                  <a:gd name="connsiteY8" fmla="*/ 1980419 h 2507353"/>
                  <a:gd name="connsiteX9" fmla="*/ 0 w 2248729"/>
                  <a:gd name="connsiteY9" fmla="*/ 1749546 h 2507353"/>
                  <a:gd name="connsiteX10" fmla="*/ 0 w 2248729"/>
                  <a:gd name="connsiteY10" fmla="*/ 758148 h 2507353"/>
                  <a:gd name="connsiteX11" fmla="*/ 133077 w 2248729"/>
                  <a:gd name="connsiteY11" fmla="*/ 527274 h 2507353"/>
                  <a:gd name="connsiteX12" fmla="*/ 991288 w 2248729"/>
                  <a:gd name="connsiteY12" fmla="*/ 31576 h 2507353"/>
                  <a:gd name="connsiteX13" fmla="*/ 1124365 w 2248729"/>
                  <a:gd name="connsiteY13" fmla="*/ 0 h 250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729" h="2507353">
                    <a:moveTo>
                      <a:pt x="1124365" y="0"/>
                    </a:moveTo>
                    <a:cubicBezTo>
                      <a:pt x="1172571" y="0"/>
                      <a:pt x="1220778" y="10526"/>
                      <a:pt x="1257442" y="31576"/>
                    </a:cubicBezTo>
                    <a:cubicBezTo>
                      <a:pt x="2115652" y="527274"/>
                      <a:pt x="2115652" y="527274"/>
                      <a:pt x="2115652" y="527274"/>
                    </a:cubicBezTo>
                    <a:cubicBezTo>
                      <a:pt x="2188980" y="569375"/>
                      <a:pt x="2248729" y="672589"/>
                      <a:pt x="2248729" y="758148"/>
                    </a:cubicBezTo>
                    <a:cubicBezTo>
                      <a:pt x="2248729" y="1749546"/>
                      <a:pt x="2248729" y="1749546"/>
                      <a:pt x="2248729" y="1749546"/>
                    </a:cubicBezTo>
                    <a:cubicBezTo>
                      <a:pt x="2248729" y="1833746"/>
                      <a:pt x="2188980" y="1936960"/>
                      <a:pt x="2115652" y="1980419"/>
                    </a:cubicBezTo>
                    <a:cubicBezTo>
                      <a:pt x="1257442" y="2474760"/>
                      <a:pt x="1257442" y="2474760"/>
                      <a:pt x="1257442" y="2474760"/>
                    </a:cubicBezTo>
                    <a:cubicBezTo>
                      <a:pt x="1184114" y="2518218"/>
                      <a:pt x="1064616" y="2518218"/>
                      <a:pt x="991288" y="2474760"/>
                    </a:cubicBezTo>
                    <a:cubicBezTo>
                      <a:pt x="133077" y="1980419"/>
                      <a:pt x="133077" y="1980419"/>
                      <a:pt x="133077" y="1980419"/>
                    </a:cubicBezTo>
                    <a:cubicBezTo>
                      <a:pt x="59749" y="1936960"/>
                      <a:pt x="0" y="1833746"/>
                      <a:pt x="0" y="1749546"/>
                    </a:cubicBezTo>
                    <a:lnTo>
                      <a:pt x="0" y="758148"/>
                    </a:lnTo>
                    <a:cubicBezTo>
                      <a:pt x="0" y="672589"/>
                      <a:pt x="59749" y="569375"/>
                      <a:pt x="133077" y="527274"/>
                    </a:cubicBezTo>
                    <a:cubicBezTo>
                      <a:pt x="991288" y="31576"/>
                      <a:pt x="991288" y="31576"/>
                      <a:pt x="991288" y="31576"/>
                    </a:cubicBezTo>
                    <a:cubicBezTo>
                      <a:pt x="1027952" y="10526"/>
                      <a:pt x="1076158" y="0"/>
                      <a:pt x="112436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22225"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366A295A-47FF-4907-9A59-144A3FD626D1}"/>
                  </a:ext>
                </a:extLst>
              </p:cNvPr>
              <p:cNvSpPr/>
              <p:nvPr/>
            </p:nvSpPr>
            <p:spPr>
              <a:xfrm>
                <a:off x="1979712" y="2276194"/>
                <a:ext cx="5760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pc="300" dirty="0">
                    <a:solidFill>
                      <a:schemeClr val="bg1"/>
                    </a:solidFill>
                    <a:latin typeface="微软雅黑"/>
                    <a:ea typeface="微软雅黑"/>
                    <a:cs typeface="+mn-ea"/>
                    <a:sym typeface="微软雅黑"/>
                  </a:rPr>
                  <a:t>03</a:t>
                </a:r>
                <a:endParaRPr lang="zh-CN" altLang="en-US" b="1" spc="30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</p:grpSp>
        <p:sp>
          <p:nvSpPr>
            <p:cNvPr id="37" name="Rectangle 17">
              <a:extLst>
                <a:ext uri="{FF2B5EF4-FFF2-40B4-BE49-F238E27FC236}">
                  <a16:creationId xmlns:a16="http://schemas.microsoft.com/office/drawing/2014/main" id="{DE6DCBE4-2274-48FF-96C9-E5E3B3F58F2D}"/>
                </a:ext>
              </a:extLst>
            </p:cNvPr>
            <p:cNvSpPr/>
            <p:nvPr/>
          </p:nvSpPr>
          <p:spPr>
            <a:xfrm>
              <a:off x="1547664" y="2859782"/>
              <a:ext cx="1440160" cy="43204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 lvl="0" algn="ctr"/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研究成果</a:t>
              </a:r>
              <a:endPara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17C444A-22D5-40BA-9120-FCD251343C28}"/>
              </a:ext>
            </a:extLst>
          </p:cNvPr>
          <p:cNvGrpSpPr/>
          <p:nvPr/>
        </p:nvGrpSpPr>
        <p:grpSpPr>
          <a:xfrm>
            <a:off x="6246186" y="2139702"/>
            <a:ext cx="1440160" cy="1152128"/>
            <a:chOff x="1547664" y="2139702"/>
            <a:chExt cx="1440160" cy="1152128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0F87CC14-4453-48F7-A31F-E1208E68A732}"/>
                </a:ext>
              </a:extLst>
            </p:cNvPr>
            <p:cNvGrpSpPr/>
            <p:nvPr/>
          </p:nvGrpSpPr>
          <p:grpSpPr>
            <a:xfrm>
              <a:off x="1979712" y="2139702"/>
              <a:ext cx="576064" cy="642317"/>
              <a:chOff x="1979712" y="2139702"/>
              <a:chExt cx="576064" cy="642317"/>
            </a:xfrm>
          </p:grpSpPr>
          <p:sp>
            <p:nvSpPr>
              <p:cNvPr id="43" name="Freeform: Shape 1">
                <a:extLst>
                  <a:ext uri="{FF2B5EF4-FFF2-40B4-BE49-F238E27FC236}">
                    <a16:creationId xmlns:a16="http://schemas.microsoft.com/office/drawing/2014/main" id="{F396F9F6-9CBB-4217-A1CD-FAF052BD2E46}"/>
                  </a:ext>
                </a:extLst>
              </p:cNvPr>
              <p:cNvSpPr/>
              <p:nvPr/>
            </p:nvSpPr>
            <p:spPr>
              <a:xfrm>
                <a:off x="1979712" y="2139702"/>
                <a:ext cx="576064" cy="642317"/>
              </a:xfrm>
              <a:custGeom>
                <a:avLst/>
                <a:gdLst>
                  <a:gd name="connsiteX0" fmla="*/ 1124365 w 2248729"/>
                  <a:gd name="connsiteY0" fmla="*/ 0 h 2507353"/>
                  <a:gd name="connsiteX1" fmla="*/ 1257442 w 2248729"/>
                  <a:gd name="connsiteY1" fmla="*/ 31576 h 2507353"/>
                  <a:gd name="connsiteX2" fmla="*/ 2115652 w 2248729"/>
                  <a:gd name="connsiteY2" fmla="*/ 527274 h 2507353"/>
                  <a:gd name="connsiteX3" fmla="*/ 2248729 w 2248729"/>
                  <a:gd name="connsiteY3" fmla="*/ 758148 h 2507353"/>
                  <a:gd name="connsiteX4" fmla="*/ 2248729 w 2248729"/>
                  <a:gd name="connsiteY4" fmla="*/ 1749546 h 2507353"/>
                  <a:gd name="connsiteX5" fmla="*/ 2115652 w 2248729"/>
                  <a:gd name="connsiteY5" fmla="*/ 1980419 h 2507353"/>
                  <a:gd name="connsiteX6" fmla="*/ 1257442 w 2248729"/>
                  <a:gd name="connsiteY6" fmla="*/ 2474760 h 2507353"/>
                  <a:gd name="connsiteX7" fmla="*/ 991288 w 2248729"/>
                  <a:gd name="connsiteY7" fmla="*/ 2474760 h 2507353"/>
                  <a:gd name="connsiteX8" fmla="*/ 133077 w 2248729"/>
                  <a:gd name="connsiteY8" fmla="*/ 1980419 h 2507353"/>
                  <a:gd name="connsiteX9" fmla="*/ 0 w 2248729"/>
                  <a:gd name="connsiteY9" fmla="*/ 1749546 h 2507353"/>
                  <a:gd name="connsiteX10" fmla="*/ 0 w 2248729"/>
                  <a:gd name="connsiteY10" fmla="*/ 758148 h 2507353"/>
                  <a:gd name="connsiteX11" fmla="*/ 133077 w 2248729"/>
                  <a:gd name="connsiteY11" fmla="*/ 527274 h 2507353"/>
                  <a:gd name="connsiteX12" fmla="*/ 991288 w 2248729"/>
                  <a:gd name="connsiteY12" fmla="*/ 31576 h 2507353"/>
                  <a:gd name="connsiteX13" fmla="*/ 1124365 w 2248729"/>
                  <a:gd name="connsiteY13" fmla="*/ 0 h 250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729" h="2507353">
                    <a:moveTo>
                      <a:pt x="1124365" y="0"/>
                    </a:moveTo>
                    <a:cubicBezTo>
                      <a:pt x="1172571" y="0"/>
                      <a:pt x="1220778" y="10526"/>
                      <a:pt x="1257442" y="31576"/>
                    </a:cubicBezTo>
                    <a:cubicBezTo>
                      <a:pt x="2115652" y="527274"/>
                      <a:pt x="2115652" y="527274"/>
                      <a:pt x="2115652" y="527274"/>
                    </a:cubicBezTo>
                    <a:cubicBezTo>
                      <a:pt x="2188980" y="569375"/>
                      <a:pt x="2248729" y="672589"/>
                      <a:pt x="2248729" y="758148"/>
                    </a:cubicBezTo>
                    <a:cubicBezTo>
                      <a:pt x="2248729" y="1749546"/>
                      <a:pt x="2248729" y="1749546"/>
                      <a:pt x="2248729" y="1749546"/>
                    </a:cubicBezTo>
                    <a:cubicBezTo>
                      <a:pt x="2248729" y="1833746"/>
                      <a:pt x="2188980" y="1936960"/>
                      <a:pt x="2115652" y="1980419"/>
                    </a:cubicBezTo>
                    <a:cubicBezTo>
                      <a:pt x="1257442" y="2474760"/>
                      <a:pt x="1257442" y="2474760"/>
                      <a:pt x="1257442" y="2474760"/>
                    </a:cubicBezTo>
                    <a:cubicBezTo>
                      <a:pt x="1184114" y="2518218"/>
                      <a:pt x="1064616" y="2518218"/>
                      <a:pt x="991288" y="2474760"/>
                    </a:cubicBezTo>
                    <a:cubicBezTo>
                      <a:pt x="133077" y="1980419"/>
                      <a:pt x="133077" y="1980419"/>
                      <a:pt x="133077" y="1980419"/>
                    </a:cubicBezTo>
                    <a:cubicBezTo>
                      <a:pt x="59749" y="1936960"/>
                      <a:pt x="0" y="1833746"/>
                      <a:pt x="0" y="1749546"/>
                    </a:cubicBezTo>
                    <a:lnTo>
                      <a:pt x="0" y="758148"/>
                    </a:lnTo>
                    <a:cubicBezTo>
                      <a:pt x="0" y="672589"/>
                      <a:pt x="59749" y="569375"/>
                      <a:pt x="133077" y="527274"/>
                    </a:cubicBezTo>
                    <a:cubicBezTo>
                      <a:pt x="991288" y="31576"/>
                      <a:pt x="991288" y="31576"/>
                      <a:pt x="991288" y="31576"/>
                    </a:cubicBezTo>
                    <a:cubicBezTo>
                      <a:pt x="1027952" y="10526"/>
                      <a:pt x="1076158" y="0"/>
                      <a:pt x="1124365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2225"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24C6094C-9385-45FB-A580-284137BE58CF}"/>
                  </a:ext>
                </a:extLst>
              </p:cNvPr>
              <p:cNvSpPr/>
              <p:nvPr/>
            </p:nvSpPr>
            <p:spPr>
              <a:xfrm>
                <a:off x="1979712" y="2276194"/>
                <a:ext cx="5760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spc="300" dirty="0">
                    <a:solidFill>
                      <a:schemeClr val="bg1"/>
                    </a:solidFill>
                    <a:latin typeface="微软雅黑"/>
                    <a:ea typeface="微软雅黑"/>
                    <a:cs typeface="+mn-ea"/>
                    <a:sym typeface="微软雅黑"/>
                  </a:rPr>
                  <a:t>04</a:t>
                </a:r>
                <a:endParaRPr lang="zh-CN" altLang="en-US" b="1" spc="30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endParaRPr>
              </a:p>
            </p:txBody>
          </p:sp>
        </p:grp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FE42E0B2-B9BD-40E1-8F5F-D8EE64411383}"/>
                </a:ext>
              </a:extLst>
            </p:cNvPr>
            <p:cNvSpPr/>
            <p:nvPr/>
          </p:nvSpPr>
          <p:spPr>
            <a:xfrm>
              <a:off x="1547664" y="2859782"/>
              <a:ext cx="1440160" cy="43204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 lvl="0" algn="ctr"/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願景與展望</a:t>
              </a:r>
              <a:endPara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54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55E4CA4-F254-4FAE-9E7F-64D6589F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4763746"/>
            <a:ext cx="1388046" cy="282500"/>
          </a:xfrm>
        </p:spPr>
        <p:txBody>
          <a:bodyPr/>
          <a:lstStyle/>
          <a:p>
            <a:fld id="{0C913308-F349-4B6D-A68A-DD1791B4A57B}" type="slidenum">
              <a:rPr lang="zh-CN" altLang="en-US" sz="1000" b="1" smtClean="0"/>
              <a:t>2</a:t>
            </a:fld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0972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2" grpId="0" animBg="1"/>
          <p:bldP spid="28" grpId="0"/>
          <p:bldP spid="54" grpId="0" animBg="1"/>
          <p:bldP spid="55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52" grpId="0" animBg="1"/>
          <p:bldP spid="28" grpId="0"/>
          <p:bldP spid="54" grpId="0" animBg="1"/>
          <p:bldP spid="55" grpId="0" animBg="1"/>
          <p:bldP spid="56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六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6F72B85-C723-4444-9641-FF7FB9B7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39552" y="929357"/>
            <a:ext cx="83099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海生館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A6DB19A-8F98-4723-9BE6-FFEDD13F0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1334201"/>
            <a:ext cx="3455621" cy="154458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948A4DA-D37D-43C0-9702-3F0C2ABF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8" y="3147814"/>
            <a:ext cx="3455621" cy="17289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29ED30-530D-413E-8A07-92525A9C98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" t="2136" r="-453" b="105"/>
          <a:stretch/>
        </p:blipFill>
        <p:spPr>
          <a:xfrm>
            <a:off x="4932040" y="1327578"/>
            <a:ext cx="3528391" cy="15512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9DC2975-286A-4EE3-BE6E-82B4359E7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3435"/>
            <a:ext cx="3474316" cy="1562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4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七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cs typeface="+mn-ea"/>
                <a:sym typeface="微软雅黑"/>
              </a:rPr>
              <a:t>教育部新南向計畫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FE3A36-E33D-4FD3-9D0C-F5812BAA3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6"/>
          <a:stretch/>
        </p:blipFill>
        <p:spPr>
          <a:xfrm>
            <a:off x="323528" y="1131590"/>
            <a:ext cx="7953663" cy="367450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3DE558-7FDB-4B4A-BD75-E05B887AE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1" b="20413"/>
          <a:stretch/>
        </p:blipFill>
        <p:spPr>
          <a:xfrm>
            <a:off x="2555776" y="1537471"/>
            <a:ext cx="6172214" cy="3358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7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八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FITI-</a:t>
            </a:r>
            <a:r>
              <a:rPr lang="en-US" altLang="zh-TW" dirty="0"/>
              <a:t>Fiesta </a:t>
            </a:r>
            <a:r>
              <a:rPr lang="zh-TW" altLang="en-US" dirty="0"/>
              <a:t>斯塔科技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87302"/>
            <a:ext cx="3672408" cy="424247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9622"/>
            <a:ext cx="2922111" cy="2715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193386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九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zh-TW" dirty="0"/>
              <a:t>西瓜田產量分析平台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F3A385-457F-5BA1-D72A-E732E42D8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1" t="81" r="5465" b="-81"/>
          <a:stretch/>
        </p:blipFill>
        <p:spPr>
          <a:xfrm>
            <a:off x="539552" y="1714467"/>
            <a:ext cx="4382609" cy="289092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8E0AA67-0B9A-9496-FFBA-F8677935B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609" y="2098920"/>
            <a:ext cx="4662849" cy="2521333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94B85-5EF6-13EF-1048-36AC78E9CC37}"/>
              </a:ext>
            </a:extLst>
          </p:cNvPr>
          <p:cNvSpPr txBox="1"/>
          <p:nvPr/>
        </p:nvSpPr>
        <p:spPr>
          <a:xfrm>
            <a:off x="539552" y="1179199"/>
            <a:ext cx="82089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本研究之西瓜產量計數之平台開發，透過簡易的操作介面包裝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AI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物件偵測技術，初步功能以學區附近栽種之小玉西瓜為驗證場域，進行西瓜物件標記與計數。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17751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)-1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/>
              <a:t>人事差勤的系統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4EEC7E-E533-4AB8-B8C7-92565BE2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976" y="1131590"/>
            <a:ext cx="5843712" cy="393370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4D2E677-FD35-4C11-A63C-5DF912BF1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53" y="1155395"/>
            <a:ext cx="1911292" cy="393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3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17751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)-2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/>
              <a:t>人事差勤的系統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1A5E91F-495C-4F46-BD78-A4945AB6C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59767"/>
            <a:ext cx="3747591" cy="19160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092A4B1-24EF-4780-95A5-30A344C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35" y="3086909"/>
            <a:ext cx="3747591" cy="20051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圖片 17" descr="一張含有 桌 的圖片&#10;&#10;自動產生的描述">
            <a:extLst>
              <a:ext uri="{FF2B5EF4-FFF2-40B4-BE49-F238E27FC236}">
                <a16:creationId xmlns:a16="http://schemas.microsoft.com/office/drawing/2014/main" id="{55D74BD3-C2CE-4A89-9890-AFBB2A6BA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006074"/>
            <a:ext cx="3915498" cy="20112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28F658B-718D-4A85-9804-66119CA1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3075806"/>
            <a:ext cx="3915498" cy="20026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77280D-94C4-873D-EBAE-776AF687B467}"/>
              </a:ext>
            </a:extLst>
          </p:cNvPr>
          <p:cNvSpPr txBox="1"/>
          <p:nvPr/>
        </p:nvSpPr>
        <p:spPr>
          <a:xfrm>
            <a:off x="7562451" y="4722698"/>
            <a:ext cx="11521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8"/>
              </a:rPr>
              <a:t>介紹影片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桌 的圖片&#10;&#10;自動產生的描述">
            <a:extLst>
              <a:ext uri="{FF2B5EF4-FFF2-40B4-BE49-F238E27FC236}">
                <a16:creationId xmlns:a16="http://schemas.microsoft.com/office/drawing/2014/main" id="{6A2A0712-1BF9-459F-AAF2-9ACB836B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308" y="1149302"/>
            <a:ext cx="3992132" cy="189037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539552" y="427069"/>
            <a:ext cx="24083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十一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)-1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/>
              <a:t>專案管理系統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1C8242-9F7A-4F67-8118-49CE08850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149303"/>
            <a:ext cx="3686456" cy="189037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9A6A535-9E33-45AD-B770-EF938FD65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098173"/>
            <a:ext cx="3686456" cy="202418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25E27C5-7F5A-4458-B58D-274965F8D0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7" r="1984"/>
          <a:stretch/>
        </p:blipFill>
        <p:spPr>
          <a:xfrm>
            <a:off x="4540308" y="3098173"/>
            <a:ext cx="3992132" cy="199489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4083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十一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)-2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/>
              <a:t>專案管理系統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2" name="B1產銷新增B2啟動專案">
            <a:hlinkClick r:id="" action="ppaction://media"/>
            <a:extLst>
              <a:ext uri="{FF2B5EF4-FFF2-40B4-BE49-F238E27FC236}">
                <a16:creationId xmlns:a16="http://schemas.microsoft.com/office/drawing/2014/main" id="{92768365-16B6-E804-8213-2FD3D9D2F8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1168161"/>
            <a:ext cx="7992888" cy="3867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3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4083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十二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)-1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TW" dirty="0">
                <a:latin typeface="+mj-ea"/>
                <a:cs typeface="Arial" panose="020B0604020202020204" pitchFamily="34" charset="0"/>
              </a:rPr>
              <a:t>AI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學習</a:t>
            </a:r>
            <a:r>
              <a:rPr lang="en-US" altLang="zh-TW" dirty="0">
                <a:latin typeface="+mj-ea"/>
                <a:cs typeface="Arial" panose="020B0604020202020204" pitchFamily="34" charset="0"/>
              </a:rPr>
              <a:t>-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震動與聲紋辨識</a:t>
            </a:r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D132D99-65A7-418F-9C7B-5E4B988F4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" r="1"/>
          <a:stretch/>
        </p:blipFill>
        <p:spPr>
          <a:xfrm>
            <a:off x="107504" y="1195861"/>
            <a:ext cx="4309705" cy="3114689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A4714200-4DB7-42B4-A61F-E7CB3B4C3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09" y="1201249"/>
            <a:ext cx="4619972" cy="3103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9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4083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十二</a:t>
            </a:r>
            <a:r>
              <a:rPr lang="en-US" altLang="zh-TW" b="1" dirty="0" smtClean="0">
                <a:solidFill>
                  <a:schemeClr val="bg1"/>
                </a:solidFill>
                <a:cs typeface="+mn-ea"/>
              </a:rPr>
              <a:t>)-2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520" y="725385"/>
            <a:ext cx="5040560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dirty="0" smtClean="0">
                <a:latin typeface="+mj-ea"/>
                <a:cs typeface="Arial" panose="020B0604020202020204" pitchFamily="34" charset="0"/>
              </a:rPr>
              <a:t>建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構射出成型</a:t>
            </a:r>
            <a:r>
              <a:rPr lang="zh-TW" altLang="en-US" dirty="0" smtClean="0">
                <a:latin typeface="+mj-ea"/>
                <a:cs typeface="Arial" panose="020B0604020202020204" pitchFamily="34" charset="0"/>
              </a:rPr>
              <a:t>模具成型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參數優化</a:t>
            </a:r>
            <a:r>
              <a:rPr lang="en-US" altLang="zh-TW" dirty="0">
                <a:latin typeface="+mj-ea"/>
                <a:cs typeface="Arial" panose="020B0604020202020204" pitchFamily="34" charset="0"/>
              </a:rPr>
              <a:t>CBR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系統</a:t>
            </a:r>
            <a:endParaRPr lang="en-US" altLang="zh-TW" dirty="0">
              <a:latin typeface="+mj-ea"/>
              <a:cs typeface="Arial" panose="020B0604020202020204" pitchFamily="34" charset="0"/>
            </a:endParaRP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63A359B-1B46-4617-A83A-51FB8C259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0" y="1131590"/>
            <a:ext cx="3837688" cy="209852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DBF5B6-9746-4B1B-B4A6-77335822D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280781"/>
            <a:ext cx="3226496" cy="186271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A18C963-7EC7-485E-9091-50D89E58F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857418"/>
            <a:ext cx="4166555" cy="214348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3F803D9-F8AB-4D27-A4D2-01F58C748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173" y="3000906"/>
            <a:ext cx="4665296" cy="2150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4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TextBox 48">
            <a:extLst>
              <a:ext uri="{FF2B5EF4-FFF2-40B4-BE49-F238E27FC236}">
                <a16:creationId xmlns:a16="http://schemas.microsoft.com/office/drawing/2014/main" id="{8E07D5A0-CBF7-4A45-9B14-8634EFC8BE0B}"/>
              </a:ext>
            </a:extLst>
          </p:cNvPr>
          <p:cNvSpPr txBox="1"/>
          <p:nvPr/>
        </p:nvSpPr>
        <p:spPr>
          <a:xfrm>
            <a:off x="4315323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4400" b="1" dirty="0">
                <a:solidFill>
                  <a:schemeClr val="accent1"/>
                </a:solidFill>
                <a:cs typeface="+mn-ea"/>
                <a:sym typeface="微软雅黑"/>
              </a:rPr>
              <a:t>中心介紹</a:t>
            </a:r>
            <a:endParaRPr lang="en-GB" altLang="zh-CN" sz="4400" b="1" dirty="0">
              <a:solidFill>
                <a:schemeClr val="accent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9C268D9-2E4E-4CBA-9EA1-2B715621AF3A}"/>
              </a:ext>
            </a:extLst>
          </p:cNvPr>
          <p:cNvSpPr txBox="1"/>
          <p:nvPr/>
        </p:nvSpPr>
        <p:spPr>
          <a:xfrm>
            <a:off x="4315323" y="2576752"/>
            <a:ext cx="389876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企業整合研究中心（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EIRC</a:t>
            </a:r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）</a:t>
            </a:r>
          </a:p>
          <a:p>
            <a:pPr eaLnBrk="0" hangingPunct="0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Enterprise Integration Research Center</a:t>
            </a:r>
          </a:p>
          <a:p>
            <a:pPr eaLnBrk="0" hangingPunct="0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1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DF45C9C-0F82-48FA-8FF2-C18275FDF3C0}"/>
              </a:ext>
            </a:extLst>
          </p:cNvPr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>
              <a:extLst>
                <a:ext uri="{FF2B5EF4-FFF2-40B4-BE49-F238E27FC236}">
                  <a16:creationId xmlns:a16="http://schemas.microsoft.com/office/drawing/2014/main" id="{5ED01EE8-8BBD-47ED-A993-C8549BAFB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297">
              <a:extLst>
                <a:ext uri="{FF2B5EF4-FFF2-40B4-BE49-F238E27FC236}">
                  <a16:creationId xmlns:a16="http://schemas.microsoft.com/office/drawing/2014/main" id="{3DFA7D73-9440-4A5C-AD3D-021F8E079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8" name="TextBox 48">
            <a:extLst>
              <a:ext uri="{FF2B5EF4-FFF2-40B4-BE49-F238E27FC236}">
                <a16:creationId xmlns:a16="http://schemas.microsoft.com/office/drawing/2014/main" id="{11317A56-52C2-4101-B3D9-DE5D41E49C8F}"/>
              </a:ext>
            </a:extLst>
          </p:cNvPr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01</a:t>
            </a:r>
            <a:endParaRPr lang="en-GB" altLang="zh-CN" sz="80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8AC089-0977-4774-9718-765C30DA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4772327"/>
            <a:ext cx="1388046" cy="282500"/>
          </a:xfrm>
        </p:spPr>
        <p:txBody>
          <a:bodyPr/>
          <a:lstStyle/>
          <a:p>
            <a:fld id="{0C913308-F349-4B6D-A68A-DD1791B4A57B}" type="slidenum">
              <a:rPr lang="zh-CN" altLang="en-US" sz="1000" b="1" smtClean="0"/>
              <a:t>3</a:t>
            </a:fld>
            <a:endParaRPr lang="zh-CN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353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40835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十二</a:t>
            </a:r>
            <a:r>
              <a:rPr lang="en-US" altLang="zh-TW" b="1" dirty="0" smtClean="0">
                <a:solidFill>
                  <a:schemeClr val="bg1"/>
                </a:solidFill>
                <a:cs typeface="+mn-ea"/>
              </a:rPr>
              <a:t>)-3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dirty="0" smtClean="0">
                <a:latin typeface="+mj-ea"/>
                <a:cs typeface="Arial" panose="020B0604020202020204" pitchFamily="34" charset="0"/>
              </a:rPr>
              <a:t>建</a:t>
            </a:r>
            <a:r>
              <a:rPr lang="zh-TW" altLang="en-US" dirty="0">
                <a:latin typeface="+mj-ea"/>
                <a:cs typeface="Arial" panose="020B0604020202020204" pitchFamily="34" charset="0"/>
              </a:rPr>
              <a:t>構射出成型品質預測之專家系統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F57A59-C7B8-6A66-D6DB-806DD9E76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9622"/>
            <a:ext cx="4876911" cy="2592288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79BF9ED4-6F7E-832D-3C0D-35BD5306C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9199"/>
            <a:ext cx="2089306" cy="12143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9D7D7D5-2C0A-E5EA-FE17-CA02D393A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1"/>
          <a:stretch/>
        </p:blipFill>
        <p:spPr bwMode="auto">
          <a:xfrm>
            <a:off x="610458" y="2427734"/>
            <a:ext cx="3169765" cy="2666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39552" y="427069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合作廠商</a:t>
            </a:r>
            <a:endParaRPr lang="zh-CN" altLang="en-US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C008F3C7-A9CA-4922-BC84-FD92522CC314}"/>
              </a:ext>
            </a:extLst>
          </p:cNvPr>
          <p:cNvSpPr>
            <a:spLocks/>
          </p:cNvSpPr>
          <p:nvPr/>
        </p:nvSpPr>
        <p:spPr bwMode="auto">
          <a:xfrm>
            <a:off x="5110163" y="1358479"/>
            <a:ext cx="3214093" cy="1462088"/>
          </a:xfrm>
          <a:custGeom>
            <a:avLst/>
            <a:gdLst>
              <a:gd name="T0" fmla="*/ 0 w 21600"/>
              <a:gd name="T1" fmla="*/ 3322910 h 21600"/>
              <a:gd name="T2" fmla="*/ 2498262 w 21600"/>
              <a:gd name="T3" fmla="*/ 0 h 21600"/>
              <a:gd name="T4" fmla="*/ 8570913 w 21600"/>
              <a:gd name="T5" fmla="*/ 0 h 21600"/>
              <a:gd name="T6" fmla="*/ 8570913 w 21600"/>
              <a:gd name="T7" fmla="*/ 2746919 h 21600"/>
              <a:gd name="T8" fmla="*/ 2498262 w 21600"/>
              <a:gd name="T9" fmla="*/ 2746919 h 21600"/>
              <a:gd name="T10" fmla="*/ 146023 w 21600"/>
              <a:gd name="T11" fmla="*/ 3898900 h 21600"/>
              <a:gd name="T12" fmla="*/ 0 w 21600"/>
              <a:gd name="T13" fmla="*/ 3322910 h 21600"/>
              <a:gd name="T14" fmla="*/ 0 w 21600"/>
              <a:gd name="T15" fmla="*/ 33229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18409"/>
                </a:moveTo>
                <a:lnTo>
                  <a:pt x="6296" y="0"/>
                </a:lnTo>
                <a:lnTo>
                  <a:pt x="21600" y="0"/>
                </a:lnTo>
                <a:lnTo>
                  <a:pt x="21600" y="15218"/>
                </a:lnTo>
                <a:lnTo>
                  <a:pt x="6296" y="15218"/>
                </a:lnTo>
                <a:lnTo>
                  <a:pt x="368" y="21600"/>
                </a:lnTo>
                <a:lnTo>
                  <a:pt x="0" y="18409"/>
                </a:lnTo>
                <a:close/>
                <a:moveTo>
                  <a:pt x="0" y="18409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4FA74DA3-483D-4C8C-907C-6405DFCB951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5110163" y="2915816"/>
            <a:ext cx="3214093" cy="1462088"/>
          </a:xfrm>
          <a:custGeom>
            <a:avLst/>
            <a:gdLst>
              <a:gd name="T0" fmla="*/ 0 w 21600"/>
              <a:gd name="T1" fmla="*/ 3322910 h 21600"/>
              <a:gd name="T2" fmla="*/ 2498262 w 21600"/>
              <a:gd name="T3" fmla="*/ 0 h 21600"/>
              <a:gd name="T4" fmla="*/ 8570913 w 21600"/>
              <a:gd name="T5" fmla="*/ 0 h 21600"/>
              <a:gd name="T6" fmla="*/ 8570913 w 21600"/>
              <a:gd name="T7" fmla="*/ 2746919 h 21600"/>
              <a:gd name="T8" fmla="*/ 2498262 w 21600"/>
              <a:gd name="T9" fmla="*/ 2746919 h 21600"/>
              <a:gd name="T10" fmla="*/ 146023 w 21600"/>
              <a:gd name="T11" fmla="*/ 3898900 h 21600"/>
              <a:gd name="T12" fmla="*/ 0 w 21600"/>
              <a:gd name="T13" fmla="*/ 3322910 h 21600"/>
              <a:gd name="T14" fmla="*/ 0 w 21600"/>
              <a:gd name="T15" fmla="*/ 33229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18409"/>
                </a:moveTo>
                <a:lnTo>
                  <a:pt x="6296" y="0"/>
                </a:lnTo>
                <a:lnTo>
                  <a:pt x="21600" y="0"/>
                </a:lnTo>
                <a:lnTo>
                  <a:pt x="21600" y="15218"/>
                </a:lnTo>
                <a:lnTo>
                  <a:pt x="6296" y="15218"/>
                </a:lnTo>
                <a:lnTo>
                  <a:pt x="368" y="21600"/>
                </a:lnTo>
                <a:lnTo>
                  <a:pt x="0" y="18409"/>
                </a:lnTo>
                <a:close/>
                <a:moveTo>
                  <a:pt x="0" y="18409"/>
                </a:moveTo>
              </a:path>
            </a:pathLst>
          </a:custGeom>
          <a:solidFill>
            <a:schemeClr val="accent3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8BDEF096-CFF8-4F5A-9EAC-66D6E2C7CEBC}"/>
              </a:ext>
            </a:extLst>
          </p:cNvPr>
          <p:cNvSpPr>
            <a:spLocks/>
          </p:cNvSpPr>
          <p:nvPr/>
        </p:nvSpPr>
        <p:spPr bwMode="auto">
          <a:xfrm>
            <a:off x="5164931" y="2377058"/>
            <a:ext cx="3159324" cy="981075"/>
          </a:xfrm>
          <a:custGeom>
            <a:avLst/>
            <a:gdLst>
              <a:gd name="T0" fmla="*/ 18332 w 21600"/>
              <a:gd name="T1" fmla="*/ 1086207 h 21600"/>
              <a:gd name="T2" fmla="*/ 2316057 w 21600"/>
              <a:gd name="T3" fmla="*/ 0 h 21600"/>
              <a:gd name="T4" fmla="*/ 8424863 w 21600"/>
              <a:gd name="T5" fmla="*/ 0 h 21600"/>
              <a:gd name="T6" fmla="*/ 8424863 w 21600"/>
              <a:gd name="T7" fmla="*/ 2616200 h 21600"/>
              <a:gd name="T8" fmla="*/ 2352331 w 21600"/>
              <a:gd name="T9" fmla="*/ 2616200 h 21600"/>
              <a:gd name="T10" fmla="*/ 0 w 21600"/>
              <a:gd name="T11" fmla="*/ 1440969 h 21600"/>
              <a:gd name="T12" fmla="*/ 18332 w 21600"/>
              <a:gd name="T13" fmla="*/ 1086207 h 21600"/>
              <a:gd name="T14" fmla="*/ 18332 w 21600"/>
              <a:gd name="T15" fmla="*/ 10862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47" y="8968"/>
                </a:moveTo>
                <a:lnTo>
                  <a:pt x="5938" y="0"/>
                </a:lnTo>
                <a:lnTo>
                  <a:pt x="21600" y="0"/>
                </a:lnTo>
                <a:lnTo>
                  <a:pt x="21600" y="21600"/>
                </a:lnTo>
                <a:lnTo>
                  <a:pt x="6031" y="21600"/>
                </a:lnTo>
                <a:lnTo>
                  <a:pt x="0" y="11897"/>
                </a:lnTo>
                <a:lnTo>
                  <a:pt x="47" y="8968"/>
                </a:lnTo>
                <a:close/>
                <a:moveTo>
                  <a:pt x="47" y="8968"/>
                </a:moveTo>
              </a:path>
            </a:pathLst>
          </a:cu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5C06010-A72C-4CBA-8F46-E4D7B594F35A}"/>
              </a:ext>
            </a:extLst>
          </p:cNvPr>
          <p:cNvSpPr>
            <a:spLocks/>
          </p:cNvSpPr>
          <p:nvPr/>
        </p:nvSpPr>
        <p:spPr bwMode="auto">
          <a:xfrm flipH="1">
            <a:off x="823913" y="1357884"/>
            <a:ext cx="3214093" cy="1461493"/>
          </a:xfrm>
          <a:custGeom>
            <a:avLst/>
            <a:gdLst>
              <a:gd name="T0" fmla="*/ 0 w 21600"/>
              <a:gd name="T1" fmla="*/ 3321557 h 21600"/>
              <a:gd name="T2" fmla="*/ 2498262 w 21600"/>
              <a:gd name="T3" fmla="*/ 0 h 21600"/>
              <a:gd name="T4" fmla="*/ 8570913 w 21600"/>
              <a:gd name="T5" fmla="*/ 0 h 21600"/>
              <a:gd name="T6" fmla="*/ 8570913 w 21600"/>
              <a:gd name="T7" fmla="*/ 2745801 h 21600"/>
              <a:gd name="T8" fmla="*/ 2498262 w 21600"/>
              <a:gd name="T9" fmla="*/ 2745801 h 21600"/>
              <a:gd name="T10" fmla="*/ 146023 w 21600"/>
              <a:gd name="T11" fmla="*/ 3897313 h 21600"/>
              <a:gd name="T12" fmla="*/ 0 w 21600"/>
              <a:gd name="T13" fmla="*/ 3321557 h 21600"/>
              <a:gd name="T14" fmla="*/ 0 w 21600"/>
              <a:gd name="T15" fmla="*/ 332155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18409"/>
                </a:moveTo>
                <a:lnTo>
                  <a:pt x="6296" y="0"/>
                </a:lnTo>
                <a:lnTo>
                  <a:pt x="21600" y="0"/>
                </a:lnTo>
                <a:lnTo>
                  <a:pt x="21600" y="15218"/>
                </a:lnTo>
                <a:lnTo>
                  <a:pt x="6296" y="15218"/>
                </a:lnTo>
                <a:lnTo>
                  <a:pt x="368" y="21600"/>
                </a:lnTo>
                <a:lnTo>
                  <a:pt x="0" y="18409"/>
                </a:lnTo>
                <a:close/>
                <a:moveTo>
                  <a:pt x="0" y="18409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E545435-8C67-4D61-BA0C-D2DD2C3EFAF3}"/>
              </a:ext>
            </a:extLst>
          </p:cNvPr>
          <p:cNvSpPr>
            <a:spLocks/>
          </p:cNvSpPr>
          <p:nvPr/>
        </p:nvSpPr>
        <p:spPr bwMode="auto">
          <a:xfrm rot="10800000">
            <a:off x="823913" y="2915221"/>
            <a:ext cx="3214093" cy="1462088"/>
          </a:xfrm>
          <a:custGeom>
            <a:avLst/>
            <a:gdLst>
              <a:gd name="T0" fmla="*/ 0 w 21600"/>
              <a:gd name="T1" fmla="*/ 3322910 h 21600"/>
              <a:gd name="T2" fmla="*/ 2498262 w 21600"/>
              <a:gd name="T3" fmla="*/ 0 h 21600"/>
              <a:gd name="T4" fmla="*/ 8570913 w 21600"/>
              <a:gd name="T5" fmla="*/ 0 h 21600"/>
              <a:gd name="T6" fmla="*/ 8570913 w 21600"/>
              <a:gd name="T7" fmla="*/ 2746919 h 21600"/>
              <a:gd name="T8" fmla="*/ 2498262 w 21600"/>
              <a:gd name="T9" fmla="*/ 2746919 h 21600"/>
              <a:gd name="T10" fmla="*/ 146023 w 21600"/>
              <a:gd name="T11" fmla="*/ 3898900 h 21600"/>
              <a:gd name="T12" fmla="*/ 0 w 21600"/>
              <a:gd name="T13" fmla="*/ 3322910 h 21600"/>
              <a:gd name="T14" fmla="*/ 0 w 21600"/>
              <a:gd name="T15" fmla="*/ 332291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0" y="18409"/>
                </a:moveTo>
                <a:lnTo>
                  <a:pt x="6296" y="0"/>
                </a:lnTo>
                <a:lnTo>
                  <a:pt x="21600" y="0"/>
                </a:lnTo>
                <a:lnTo>
                  <a:pt x="21600" y="15218"/>
                </a:lnTo>
                <a:lnTo>
                  <a:pt x="6296" y="15218"/>
                </a:lnTo>
                <a:lnTo>
                  <a:pt x="368" y="21600"/>
                </a:lnTo>
                <a:lnTo>
                  <a:pt x="0" y="18409"/>
                </a:lnTo>
                <a:close/>
                <a:moveTo>
                  <a:pt x="0" y="18409"/>
                </a:moveTo>
              </a:path>
            </a:pathLst>
          </a:custGeom>
          <a:solidFill>
            <a:schemeClr val="accent3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A8DD8F97-A8D5-4F63-BD1B-012C3F914E7E}"/>
              </a:ext>
            </a:extLst>
          </p:cNvPr>
          <p:cNvSpPr>
            <a:spLocks/>
          </p:cNvSpPr>
          <p:nvPr/>
        </p:nvSpPr>
        <p:spPr bwMode="auto">
          <a:xfrm flipH="1">
            <a:off x="823913" y="2376464"/>
            <a:ext cx="3159324" cy="981075"/>
          </a:xfrm>
          <a:custGeom>
            <a:avLst/>
            <a:gdLst>
              <a:gd name="T0" fmla="*/ 18332 w 21600"/>
              <a:gd name="T1" fmla="*/ 1086207 h 21600"/>
              <a:gd name="T2" fmla="*/ 2316057 w 21600"/>
              <a:gd name="T3" fmla="*/ 0 h 21600"/>
              <a:gd name="T4" fmla="*/ 8424863 w 21600"/>
              <a:gd name="T5" fmla="*/ 0 h 21600"/>
              <a:gd name="T6" fmla="*/ 8424863 w 21600"/>
              <a:gd name="T7" fmla="*/ 2616200 h 21600"/>
              <a:gd name="T8" fmla="*/ 2352331 w 21600"/>
              <a:gd name="T9" fmla="*/ 2616200 h 21600"/>
              <a:gd name="T10" fmla="*/ 0 w 21600"/>
              <a:gd name="T11" fmla="*/ 1440969 h 21600"/>
              <a:gd name="T12" fmla="*/ 18332 w 21600"/>
              <a:gd name="T13" fmla="*/ 1086207 h 21600"/>
              <a:gd name="T14" fmla="*/ 18332 w 21600"/>
              <a:gd name="T15" fmla="*/ 108620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1600">
                <a:moveTo>
                  <a:pt x="47" y="8968"/>
                </a:moveTo>
                <a:lnTo>
                  <a:pt x="5938" y="0"/>
                </a:lnTo>
                <a:lnTo>
                  <a:pt x="21600" y="0"/>
                </a:lnTo>
                <a:lnTo>
                  <a:pt x="21600" y="21600"/>
                </a:lnTo>
                <a:lnTo>
                  <a:pt x="6031" y="21600"/>
                </a:lnTo>
                <a:lnTo>
                  <a:pt x="0" y="11897"/>
                </a:lnTo>
                <a:lnTo>
                  <a:pt x="47" y="8968"/>
                </a:lnTo>
                <a:close/>
                <a:moveTo>
                  <a:pt x="47" y="8968"/>
                </a:moveTo>
              </a:path>
            </a:pathLst>
          </a:cu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675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CAEF0143-EC8D-4993-9A34-F8B160A74CCF}"/>
              </a:ext>
            </a:extLst>
          </p:cNvPr>
          <p:cNvSpPr>
            <a:spLocks/>
          </p:cNvSpPr>
          <p:nvPr/>
        </p:nvSpPr>
        <p:spPr bwMode="auto">
          <a:xfrm>
            <a:off x="5940152" y="1347614"/>
            <a:ext cx="2400766" cy="1053281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600" u="sng" dirty="0">
                <a:solidFill>
                  <a:srgbClr val="00B050"/>
                </a:solidFill>
                <a:latin typeface="+mj-lt"/>
                <a:ea typeface="ＭＳ Ｐゴシック" charset="0"/>
                <a:cs typeface="Source Sans Pro" charset="0"/>
              </a:rPr>
              <a:t>竑騰科技股份有限公司</a:t>
            </a:r>
            <a:endParaRPr lang="en-US" altLang="zh-TW" sz="1600" u="sng" dirty="0">
              <a:solidFill>
                <a:srgbClr val="00B050"/>
              </a:solidFill>
              <a:latin typeface="+mj-lt"/>
              <a:ea typeface="ＭＳ Ｐゴシック" charset="0"/>
              <a:cs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600" u="sng" dirty="0">
                <a:solidFill>
                  <a:srgbClr val="00B050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科盛科技股份有限公司</a:t>
            </a:r>
            <a:endParaRPr lang="en-US" altLang="zh-TW" sz="1600" u="sng" dirty="0">
              <a:solidFill>
                <a:srgbClr val="00B050"/>
              </a:solidFill>
              <a:latin typeface="+mj-lt"/>
              <a:ea typeface="ＭＳ Ｐゴシック" charset="0"/>
              <a:cs typeface="Source Sans Pro" charset="0"/>
              <a:sym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zh-TW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</a:rPr>
              <a:t>金順利股份有限公司</a:t>
            </a:r>
            <a:endParaRPr lang="zh-TW" altLang="en-US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</a:endParaRP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1CDB4900-92BA-4AC9-AFD3-3E63E60F1FB2}"/>
              </a:ext>
            </a:extLst>
          </p:cNvPr>
          <p:cNvSpPr>
            <a:spLocks/>
          </p:cNvSpPr>
          <p:nvPr/>
        </p:nvSpPr>
        <p:spPr bwMode="auto">
          <a:xfrm>
            <a:off x="5940151" y="2624708"/>
            <a:ext cx="2379935" cy="466725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Advanced</a:t>
            </a:r>
          </a:p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  </a:t>
            </a:r>
            <a:r>
              <a:rPr lang="en-US" sz="11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  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International Joint </a:t>
            </a:r>
          </a:p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   Stock Company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EC6FF85C-99B4-480E-AA3D-D56E1FB1A428}"/>
              </a:ext>
            </a:extLst>
          </p:cNvPr>
          <p:cNvSpPr>
            <a:spLocks/>
          </p:cNvSpPr>
          <p:nvPr/>
        </p:nvSpPr>
        <p:spPr bwMode="auto">
          <a:xfrm>
            <a:off x="5940151" y="3620071"/>
            <a:ext cx="2379935" cy="756641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禾盛開發科技有限公司</a:t>
            </a:r>
            <a:endParaRPr lang="en-US" altLang="zh-TW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  <a:sym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zh-TW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</a:rPr>
              <a:t>巨昊科技股份有限公司</a:t>
            </a:r>
            <a:endParaRPr lang="en-US" altLang="zh-TW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600" b="1" u="sng" dirty="0">
                <a:solidFill>
                  <a:srgbClr val="FFFFFF"/>
                </a:solidFill>
                <a:ea typeface="ＭＳ Ｐゴシック" charset="0"/>
                <a:cs typeface="Source Sans Pro" charset="0"/>
              </a:rPr>
              <a:t>東捷</a:t>
            </a:r>
            <a:r>
              <a:rPr lang="zh-TW" altLang="zh-TW" sz="1600" b="1" u="sng" dirty="0">
                <a:solidFill>
                  <a:srgbClr val="FFFFFF"/>
                </a:solidFill>
                <a:ea typeface="ＭＳ Ｐゴシック" charset="0"/>
                <a:cs typeface="Source Sans Pro" charset="0"/>
              </a:rPr>
              <a:t>科技股份有限公司</a:t>
            </a:r>
            <a:endParaRPr lang="en-US" altLang="zh-TW" sz="1600" b="1" u="sng" dirty="0">
              <a:solidFill>
                <a:srgbClr val="FFFFFF"/>
              </a:solidFill>
              <a:ea typeface="ＭＳ Ｐゴシック" charset="0"/>
              <a:cs typeface="Source Sans Pro" charset="0"/>
            </a:endParaRPr>
          </a:p>
          <a:p>
            <a:pPr>
              <a:spcBef>
                <a:spcPts val="600"/>
              </a:spcBef>
              <a:defRPr/>
            </a:pPr>
            <a:endParaRPr lang="zh-TW" altLang="en-US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</a:endParaRPr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1540ACB9-5C09-44BB-914E-232FDE74FC94}"/>
              </a:ext>
            </a:extLst>
          </p:cNvPr>
          <p:cNvSpPr>
            <a:spLocks/>
          </p:cNvSpPr>
          <p:nvPr/>
        </p:nvSpPr>
        <p:spPr bwMode="auto">
          <a:xfrm>
            <a:off x="3648075" y="1953196"/>
            <a:ext cx="1847850" cy="1847850"/>
          </a:xfrm>
          <a:prstGeom prst="ellipse">
            <a:avLst/>
          </a:prstGeom>
          <a:solidFill>
            <a:schemeClr val="bg1"/>
          </a:solidFill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14299" dir="5400000" algn="ctr" rotWithShape="0">
              <a:schemeClr val="bg2">
                <a:alpha val="9000"/>
              </a:schemeClr>
            </a:outerShdw>
          </a:effectLst>
        </p:spPr>
        <p:txBody>
          <a:bodyPr lIns="0" tIns="0" rIns="0" bIns="0" anchor="ctr"/>
          <a:lstStyle/>
          <a:p>
            <a:pPr>
              <a:defRPr/>
            </a:pPr>
            <a:endParaRPr lang="en-US" sz="1350" dirty="0">
              <a:solidFill>
                <a:srgbClr val="1A1A1A"/>
              </a:solidFill>
              <a:latin typeface="Source Sans Pro Semibold" charset="0"/>
              <a:ea typeface="ＭＳ Ｐゴシック" charset="0"/>
              <a:cs typeface="Source Sans Pro Semibold" charset="0"/>
              <a:sym typeface="Source Sans Pro Semibold" charset="0"/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F67EFF84-8AF6-4DC3-9AB8-F3DEDD355F4D}"/>
              </a:ext>
            </a:extLst>
          </p:cNvPr>
          <p:cNvSpPr>
            <a:spLocks/>
          </p:cNvSpPr>
          <p:nvPr/>
        </p:nvSpPr>
        <p:spPr bwMode="auto">
          <a:xfrm>
            <a:off x="899592" y="1629346"/>
            <a:ext cx="2577033" cy="466725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</a:t>
            </a:r>
            <a:r>
              <a:rPr lang="zh-TW" altLang="en-US" sz="14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 </a:t>
            </a:r>
            <a:r>
              <a:rPr lang="zh-TW" alt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衛生福利部中央健保署</a:t>
            </a:r>
            <a:endParaRPr lang="en-US" altLang="zh-TW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  <a:sym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</a:t>
            </a:r>
            <a:r>
              <a:rPr lang="zh-TW" altLang="en-US" sz="1600" dirty="0">
                <a:solidFill>
                  <a:srgbClr val="FFFFFF"/>
                </a:solidFill>
                <a:ea typeface="ＭＳ Ｐゴシック" charset="0"/>
                <a:cs typeface="Source Sans Pro" charset="0"/>
                <a:sym typeface="Source Sans Pro" charset="0"/>
              </a:rPr>
              <a:t> </a:t>
            </a:r>
            <a:r>
              <a:rPr lang="zh-TW" alt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桃園捷運公司</a:t>
            </a:r>
            <a:endParaRPr lang="en-US" altLang="zh-TW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  <a:sym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4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</a:t>
            </a:r>
            <a:r>
              <a:rPr lang="zh-TW" altLang="en-US" sz="1600" dirty="0">
                <a:solidFill>
                  <a:srgbClr val="FFFFFF"/>
                </a:solidFill>
                <a:ea typeface="ＭＳ Ｐゴシック" charset="0"/>
                <a:cs typeface="Source Sans Pro" charset="0"/>
                <a:sym typeface="Source Sans Pro" charset="0"/>
              </a:rPr>
              <a:t> </a:t>
            </a:r>
            <a:r>
              <a:rPr lang="zh-TW" altLang="en-US" sz="1600" b="1" u="sng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台達電子</a:t>
            </a:r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8B48BB35-58F5-4DA6-823D-9DCDB40977A0}"/>
              </a:ext>
            </a:extLst>
          </p:cNvPr>
          <p:cNvSpPr>
            <a:spLocks/>
          </p:cNvSpPr>
          <p:nvPr/>
        </p:nvSpPr>
        <p:spPr bwMode="auto">
          <a:xfrm>
            <a:off x="899592" y="2624708"/>
            <a:ext cx="2984390" cy="466725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 </a:t>
            </a:r>
            <a:r>
              <a:rPr lang="en-US" altLang="zh-TW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  <a:sym typeface="Source Sans Pro" charset="0"/>
              </a:rPr>
              <a:t>ITT Technology Company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 </a:t>
            </a:r>
            <a:r>
              <a:rPr lang="en-US" altLang="zh-TW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</a:rPr>
              <a:t>D-RON Singapore Pte Ltd</a:t>
            </a:r>
            <a:endParaRPr lang="zh-TW" altLang="en-US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  <a:sym typeface="Source Sans Pro" charset="0"/>
            </a:endParaRP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DEA0D08B-B93E-4B6C-B919-A52066B2A7B6}"/>
              </a:ext>
            </a:extLst>
          </p:cNvPr>
          <p:cNvSpPr>
            <a:spLocks/>
          </p:cNvSpPr>
          <p:nvPr/>
        </p:nvSpPr>
        <p:spPr bwMode="auto">
          <a:xfrm>
            <a:off x="899592" y="3620071"/>
            <a:ext cx="2577033" cy="466725"/>
          </a:xfrm>
          <a:prstGeom prst="rect">
            <a:avLst/>
          </a:prstGeom>
          <a:noFill/>
          <a:ln>
            <a:noFill/>
          </a:ln>
          <a:effectLst>
            <a:outerShdw blurRad="12700" dist="50799" dir="5400000" algn="ctr" rotWithShape="0">
              <a:schemeClr val="bg2">
                <a:alpha val="1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en-US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</a:rPr>
              <a:t>杰欣系統有限公司</a:t>
            </a:r>
            <a:endParaRPr lang="en-US" altLang="zh-TW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16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● </a:t>
            </a:r>
            <a:r>
              <a:rPr lang="zh-TW" altLang="zh-TW" sz="1600" dirty="0">
                <a:solidFill>
                  <a:srgbClr val="FFFFFF"/>
                </a:solidFill>
                <a:latin typeface="+mj-lt"/>
                <a:ea typeface="ＭＳ Ｐゴシック" charset="0"/>
                <a:cs typeface="Source Sans Pro" charset="0"/>
              </a:rPr>
              <a:t>雙欣科技股份有限公司</a:t>
            </a:r>
            <a:endParaRPr lang="zh-TW" altLang="en-US" sz="1600" dirty="0">
              <a:solidFill>
                <a:srgbClr val="FFFFFF"/>
              </a:solidFill>
              <a:latin typeface="+mj-lt"/>
              <a:ea typeface="ＭＳ Ｐゴシック" charset="0"/>
              <a:cs typeface="Source Sans Pro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F2F8B5C-2673-43F1-A142-6E2FEADA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4" name="圖片 3" descr="一張含有 物件, 時鐘, 標誌, 畫畫 的圖片&#10;&#10;自動產生的描述">
            <a:extLst>
              <a:ext uri="{FF2B5EF4-FFF2-40B4-BE49-F238E27FC236}">
                <a16:creationId xmlns:a16="http://schemas.microsoft.com/office/drawing/2014/main" id="{82F677E4-E856-4D85-B6BC-0D8B2A473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5" y="4559175"/>
            <a:ext cx="578138" cy="578138"/>
          </a:xfrm>
          <a:prstGeom prst="rect">
            <a:avLst/>
          </a:prstGeom>
        </p:spPr>
      </p:pic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CB5462B3-57E8-42D5-955A-7DEFEE37F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7" y="4619978"/>
            <a:ext cx="599420" cy="46308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A2CCD0-B0A3-4772-B67B-393B0C8B4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35167" r="17011" b="30329"/>
          <a:stretch/>
        </p:blipFill>
        <p:spPr>
          <a:xfrm>
            <a:off x="1463891" y="4616704"/>
            <a:ext cx="1379917" cy="463081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ADEA460F-2D65-42F2-BD24-C9A6625E4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71" y="4616704"/>
            <a:ext cx="848674" cy="44207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492A9E3-04C3-4ED9-B9C3-F28F1F1EBF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5" b="37439"/>
          <a:stretch/>
        </p:blipFill>
        <p:spPr>
          <a:xfrm>
            <a:off x="3774429" y="4706917"/>
            <a:ext cx="1229619" cy="351862"/>
          </a:xfrm>
          <a:prstGeom prst="rect">
            <a:avLst/>
          </a:prstGeom>
        </p:spPr>
      </p:pic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AFFD669C-40D0-4559-AD94-A344BCCA32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74" y="846099"/>
            <a:ext cx="2808312" cy="430392"/>
          </a:xfrm>
          <a:prstGeom prst="rect">
            <a:avLst/>
          </a:prstGeom>
        </p:spPr>
      </p:pic>
      <p:pic>
        <p:nvPicPr>
          <p:cNvPr id="16" name="圖片 15" descr="一張含有 畫畫 的圖片&#10;&#10;自動產生的描述">
            <a:extLst>
              <a:ext uri="{FF2B5EF4-FFF2-40B4-BE49-F238E27FC236}">
                <a16:creationId xmlns:a16="http://schemas.microsoft.com/office/drawing/2014/main" id="{DD5615B2-9166-4B34-8C2F-A213ED686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34" y="836989"/>
            <a:ext cx="1368151" cy="457223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7CF8B8B6-686F-476E-8AC2-A7327D9039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42440" r="12201" b="42934"/>
          <a:stretch/>
        </p:blipFill>
        <p:spPr>
          <a:xfrm>
            <a:off x="6229853" y="920016"/>
            <a:ext cx="2016224" cy="260042"/>
          </a:xfrm>
          <a:prstGeom prst="rect">
            <a:avLst/>
          </a:prstGeom>
        </p:spPr>
      </p:pic>
      <p:pic>
        <p:nvPicPr>
          <p:cNvPr id="22" name="圖片 21" descr="一張含有 畫畫 的圖片&#10;&#10;自動產生的描述">
            <a:extLst>
              <a:ext uri="{FF2B5EF4-FFF2-40B4-BE49-F238E27FC236}">
                <a16:creationId xmlns:a16="http://schemas.microsoft.com/office/drawing/2014/main" id="{4E5BCB58-9502-4C23-B09C-D01558E4254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44" y="874581"/>
            <a:ext cx="597536" cy="34144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A432FB1-44DD-433E-A5B3-FA755AFEA2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42988" r="12863" b="39910"/>
          <a:stretch/>
        </p:blipFill>
        <p:spPr>
          <a:xfrm>
            <a:off x="4969269" y="4760670"/>
            <a:ext cx="1932037" cy="298109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1DC7B65D-8B4B-4635-A079-8EBAE2B98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179512" y="912003"/>
            <a:ext cx="1734657" cy="26805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4161" y="4706917"/>
            <a:ext cx="1768562" cy="3141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7B236F-7AE0-5A15-7408-E9A1627319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52" y="2047167"/>
            <a:ext cx="1304732" cy="14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TextBox 48">
            <a:extLst>
              <a:ext uri="{FF2B5EF4-FFF2-40B4-BE49-F238E27FC236}">
                <a16:creationId xmlns:a16="http://schemas.microsoft.com/office/drawing/2014/main" id="{8E07D5A0-CBF7-4A45-9B14-8634EFC8BE0B}"/>
              </a:ext>
            </a:extLst>
          </p:cNvPr>
          <p:cNvSpPr txBox="1"/>
          <p:nvPr/>
        </p:nvSpPr>
        <p:spPr>
          <a:xfrm>
            <a:off x="4315323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4400" b="1" dirty="0">
                <a:solidFill>
                  <a:schemeClr val="accent1"/>
                </a:solidFill>
                <a:cs typeface="+mn-ea"/>
                <a:sym typeface="微软雅黑"/>
              </a:rPr>
              <a:t>願景與展望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9C268D9-2E4E-4CBA-9EA1-2B715621AF3A}"/>
              </a:ext>
            </a:extLst>
          </p:cNvPr>
          <p:cNvSpPr txBox="1"/>
          <p:nvPr/>
        </p:nvSpPr>
        <p:spPr>
          <a:xfrm>
            <a:off x="4315323" y="2576752"/>
            <a:ext cx="389876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企業整合研究中心（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EIRC</a:t>
            </a:r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）</a:t>
            </a:r>
          </a:p>
          <a:p>
            <a:pPr eaLnBrk="0" hangingPunct="0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Enterprise Integration Research Center</a:t>
            </a:r>
          </a:p>
          <a:p>
            <a:pPr eaLnBrk="0" hangingPunct="0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1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DF45C9C-0F82-48FA-8FF2-C18275FDF3C0}"/>
              </a:ext>
            </a:extLst>
          </p:cNvPr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>
              <a:extLst>
                <a:ext uri="{FF2B5EF4-FFF2-40B4-BE49-F238E27FC236}">
                  <a16:creationId xmlns:a16="http://schemas.microsoft.com/office/drawing/2014/main" id="{5ED01EE8-8BBD-47ED-A993-C8549BAFB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297">
              <a:extLst>
                <a:ext uri="{FF2B5EF4-FFF2-40B4-BE49-F238E27FC236}">
                  <a16:creationId xmlns:a16="http://schemas.microsoft.com/office/drawing/2014/main" id="{3DFA7D73-9440-4A5C-AD3D-021F8E079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8" name="TextBox 48">
            <a:extLst>
              <a:ext uri="{FF2B5EF4-FFF2-40B4-BE49-F238E27FC236}">
                <a16:creationId xmlns:a16="http://schemas.microsoft.com/office/drawing/2014/main" id="{11317A56-52C2-4101-B3D9-DE5D41E49C8F}"/>
              </a:ext>
            </a:extLst>
          </p:cNvPr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4</a:t>
            </a:r>
            <a:endParaRPr lang="en-GB" altLang="zh-CN" sz="80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ADCF3913-17BD-40ED-A98C-C2EB587567A9}"/>
              </a:ext>
            </a:extLst>
          </p:cNvPr>
          <p:cNvSpPr txBox="1">
            <a:spLocks/>
          </p:cNvSpPr>
          <p:nvPr/>
        </p:nvSpPr>
        <p:spPr>
          <a:xfrm>
            <a:off x="7789531" y="4789429"/>
            <a:ext cx="1224136" cy="304675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en-US" altLang="zh-TW" sz="1000" b="1" smtClean="0"/>
              <a:pPr/>
              <a:t>32</a:t>
            </a:fld>
            <a:endParaRPr lang="zh-TW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3171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44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44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/>
          <p:cNvSpPr>
            <a:spLocks/>
          </p:cNvSpPr>
          <p:nvPr/>
        </p:nvSpPr>
        <p:spPr bwMode="auto">
          <a:xfrm>
            <a:off x="3457576" y="1707654"/>
            <a:ext cx="1231127" cy="1104561"/>
          </a:xfrm>
          <a:custGeom>
            <a:avLst/>
            <a:gdLst>
              <a:gd name="T0" fmla="*/ 102 w 1498"/>
              <a:gd name="T1" fmla="*/ 1272 h 1344"/>
              <a:gd name="T2" fmla="*/ 130 w 1498"/>
              <a:gd name="T3" fmla="*/ 1220 h 1344"/>
              <a:gd name="T4" fmla="*/ 182 w 1498"/>
              <a:gd name="T5" fmla="*/ 1192 h 1344"/>
              <a:gd name="T6" fmla="*/ 224 w 1498"/>
              <a:gd name="T7" fmla="*/ 1192 h 1344"/>
              <a:gd name="T8" fmla="*/ 274 w 1498"/>
              <a:gd name="T9" fmla="*/ 1220 h 1344"/>
              <a:gd name="T10" fmla="*/ 302 w 1498"/>
              <a:gd name="T11" fmla="*/ 1272 h 1344"/>
              <a:gd name="T12" fmla="*/ 304 w 1498"/>
              <a:gd name="T13" fmla="*/ 1306 h 1344"/>
              <a:gd name="T14" fmla="*/ 290 w 1498"/>
              <a:gd name="T15" fmla="*/ 1344 h 1344"/>
              <a:gd name="T16" fmla="*/ 410 w 1498"/>
              <a:gd name="T17" fmla="*/ 1296 h 1344"/>
              <a:gd name="T18" fmla="*/ 428 w 1498"/>
              <a:gd name="T19" fmla="*/ 1156 h 1344"/>
              <a:gd name="T20" fmla="*/ 468 w 1498"/>
              <a:gd name="T21" fmla="*/ 1024 h 1344"/>
              <a:gd name="T22" fmla="*/ 524 w 1498"/>
              <a:gd name="T23" fmla="*/ 900 h 1344"/>
              <a:gd name="T24" fmla="*/ 598 w 1498"/>
              <a:gd name="T25" fmla="*/ 786 h 1344"/>
              <a:gd name="T26" fmla="*/ 686 w 1498"/>
              <a:gd name="T27" fmla="*/ 686 h 1344"/>
              <a:gd name="T28" fmla="*/ 786 w 1498"/>
              <a:gd name="T29" fmla="*/ 598 h 1344"/>
              <a:gd name="T30" fmla="*/ 900 w 1498"/>
              <a:gd name="T31" fmla="*/ 524 h 1344"/>
              <a:gd name="T32" fmla="*/ 1024 w 1498"/>
              <a:gd name="T33" fmla="*/ 468 h 1344"/>
              <a:gd name="T34" fmla="*/ 1156 w 1498"/>
              <a:gd name="T35" fmla="*/ 428 h 1344"/>
              <a:gd name="T36" fmla="*/ 1296 w 1498"/>
              <a:gd name="T37" fmla="*/ 410 h 1344"/>
              <a:gd name="T38" fmla="*/ 1344 w 1498"/>
              <a:gd name="T39" fmla="*/ 266 h 1344"/>
              <a:gd name="T40" fmla="*/ 1352 w 1498"/>
              <a:gd name="T41" fmla="*/ 256 h 1344"/>
              <a:gd name="T42" fmla="*/ 1364 w 1498"/>
              <a:gd name="T43" fmla="*/ 258 h 1344"/>
              <a:gd name="T44" fmla="*/ 1404 w 1498"/>
              <a:gd name="T45" fmla="*/ 280 h 1344"/>
              <a:gd name="T46" fmla="*/ 1436 w 1498"/>
              <a:gd name="T47" fmla="*/ 280 h 1344"/>
              <a:gd name="T48" fmla="*/ 1476 w 1498"/>
              <a:gd name="T49" fmla="*/ 258 h 1344"/>
              <a:gd name="T50" fmla="*/ 1496 w 1498"/>
              <a:gd name="T51" fmla="*/ 218 h 1344"/>
              <a:gd name="T52" fmla="*/ 1496 w 1498"/>
              <a:gd name="T53" fmla="*/ 188 h 1344"/>
              <a:gd name="T54" fmla="*/ 1476 w 1498"/>
              <a:gd name="T55" fmla="*/ 148 h 1344"/>
              <a:gd name="T56" fmla="*/ 1436 w 1498"/>
              <a:gd name="T57" fmla="*/ 126 h 1344"/>
              <a:gd name="T58" fmla="*/ 1404 w 1498"/>
              <a:gd name="T59" fmla="*/ 126 h 1344"/>
              <a:gd name="T60" fmla="*/ 1364 w 1498"/>
              <a:gd name="T61" fmla="*/ 148 h 1344"/>
              <a:gd name="T62" fmla="*/ 1352 w 1498"/>
              <a:gd name="T63" fmla="*/ 152 h 1344"/>
              <a:gd name="T64" fmla="*/ 1344 w 1498"/>
              <a:gd name="T65" fmla="*/ 140 h 1344"/>
              <a:gd name="T66" fmla="*/ 1274 w 1498"/>
              <a:gd name="T67" fmla="*/ 2 h 1344"/>
              <a:gd name="T68" fmla="*/ 1074 w 1498"/>
              <a:gd name="T69" fmla="*/ 28 h 1344"/>
              <a:gd name="T70" fmla="*/ 884 w 1498"/>
              <a:gd name="T71" fmla="*/ 84 h 1344"/>
              <a:gd name="T72" fmla="*/ 706 w 1498"/>
              <a:gd name="T73" fmla="*/ 166 h 1344"/>
              <a:gd name="T74" fmla="*/ 542 w 1498"/>
              <a:gd name="T75" fmla="*/ 270 h 1344"/>
              <a:gd name="T76" fmla="*/ 396 w 1498"/>
              <a:gd name="T77" fmla="*/ 396 h 1344"/>
              <a:gd name="T78" fmla="*/ 270 w 1498"/>
              <a:gd name="T79" fmla="*/ 542 h 1344"/>
              <a:gd name="T80" fmla="*/ 166 w 1498"/>
              <a:gd name="T81" fmla="*/ 706 h 1344"/>
              <a:gd name="T82" fmla="*/ 84 w 1498"/>
              <a:gd name="T83" fmla="*/ 884 h 1344"/>
              <a:gd name="T84" fmla="*/ 30 w 1498"/>
              <a:gd name="T85" fmla="*/ 1074 h 1344"/>
              <a:gd name="T86" fmla="*/ 2 w 1498"/>
              <a:gd name="T87" fmla="*/ 1276 h 1344"/>
              <a:gd name="T88" fmla="*/ 116 w 1498"/>
              <a:gd name="T89" fmla="*/ 1344 h 1344"/>
              <a:gd name="T90" fmla="*/ 102 w 1498"/>
              <a:gd name="T91" fmla="*/ 1306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98" h="1344">
                <a:moveTo>
                  <a:pt x="100" y="1292"/>
                </a:moveTo>
                <a:lnTo>
                  <a:pt x="100" y="1292"/>
                </a:lnTo>
                <a:lnTo>
                  <a:pt x="102" y="1272"/>
                </a:lnTo>
                <a:lnTo>
                  <a:pt x="108" y="1252"/>
                </a:lnTo>
                <a:lnTo>
                  <a:pt x="118" y="1234"/>
                </a:lnTo>
                <a:lnTo>
                  <a:pt x="130" y="1220"/>
                </a:lnTo>
                <a:lnTo>
                  <a:pt x="146" y="1208"/>
                </a:lnTo>
                <a:lnTo>
                  <a:pt x="164" y="1198"/>
                </a:lnTo>
                <a:lnTo>
                  <a:pt x="182" y="1192"/>
                </a:lnTo>
                <a:lnTo>
                  <a:pt x="202" y="1190"/>
                </a:lnTo>
                <a:lnTo>
                  <a:pt x="202" y="1190"/>
                </a:lnTo>
                <a:lnTo>
                  <a:pt x="224" y="1192"/>
                </a:lnTo>
                <a:lnTo>
                  <a:pt x="242" y="1198"/>
                </a:lnTo>
                <a:lnTo>
                  <a:pt x="260" y="1208"/>
                </a:lnTo>
                <a:lnTo>
                  <a:pt x="274" y="1220"/>
                </a:lnTo>
                <a:lnTo>
                  <a:pt x="288" y="1234"/>
                </a:lnTo>
                <a:lnTo>
                  <a:pt x="296" y="1252"/>
                </a:lnTo>
                <a:lnTo>
                  <a:pt x="302" y="1272"/>
                </a:lnTo>
                <a:lnTo>
                  <a:pt x="304" y="1292"/>
                </a:lnTo>
                <a:lnTo>
                  <a:pt x="304" y="1292"/>
                </a:lnTo>
                <a:lnTo>
                  <a:pt x="304" y="1306"/>
                </a:lnTo>
                <a:lnTo>
                  <a:pt x="302" y="1320"/>
                </a:lnTo>
                <a:lnTo>
                  <a:pt x="296" y="1332"/>
                </a:lnTo>
                <a:lnTo>
                  <a:pt x="290" y="1344"/>
                </a:lnTo>
                <a:lnTo>
                  <a:pt x="408" y="1344"/>
                </a:lnTo>
                <a:lnTo>
                  <a:pt x="408" y="1344"/>
                </a:lnTo>
                <a:lnTo>
                  <a:pt x="410" y="1296"/>
                </a:lnTo>
                <a:lnTo>
                  <a:pt x="414" y="1248"/>
                </a:lnTo>
                <a:lnTo>
                  <a:pt x="420" y="1202"/>
                </a:lnTo>
                <a:lnTo>
                  <a:pt x="428" y="1156"/>
                </a:lnTo>
                <a:lnTo>
                  <a:pt x="440" y="1112"/>
                </a:lnTo>
                <a:lnTo>
                  <a:pt x="452" y="1068"/>
                </a:lnTo>
                <a:lnTo>
                  <a:pt x="468" y="1024"/>
                </a:lnTo>
                <a:lnTo>
                  <a:pt x="484" y="982"/>
                </a:lnTo>
                <a:lnTo>
                  <a:pt x="504" y="940"/>
                </a:lnTo>
                <a:lnTo>
                  <a:pt x="524" y="900"/>
                </a:lnTo>
                <a:lnTo>
                  <a:pt x="546" y="862"/>
                </a:lnTo>
                <a:lnTo>
                  <a:pt x="572" y="824"/>
                </a:lnTo>
                <a:lnTo>
                  <a:pt x="598" y="786"/>
                </a:lnTo>
                <a:lnTo>
                  <a:pt x="624" y="752"/>
                </a:lnTo>
                <a:lnTo>
                  <a:pt x="654" y="718"/>
                </a:lnTo>
                <a:lnTo>
                  <a:pt x="686" y="686"/>
                </a:lnTo>
                <a:lnTo>
                  <a:pt x="718" y="654"/>
                </a:lnTo>
                <a:lnTo>
                  <a:pt x="752" y="624"/>
                </a:lnTo>
                <a:lnTo>
                  <a:pt x="786" y="598"/>
                </a:lnTo>
                <a:lnTo>
                  <a:pt x="824" y="570"/>
                </a:lnTo>
                <a:lnTo>
                  <a:pt x="862" y="546"/>
                </a:lnTo>
                <a:lnTo>
                  <a:pt x="900" y="524"/>
                </a:lnTo>
                <a:lnTo>
                  <a:pt x="940" y="504"/>
                </a:lnTo>
                <a:lnTo>
                  <a:pt x="982" y="484"/>
                </a:lnTo>
                <a:lnTo>
                  <a:pt x="1024" y="468"/>
                </a:lnTo>
                <a:lnTo>
                  <a:pt x="1066" y="452"/>
                </a:lnTo>
                <a:lnTo>
                  <a:pt x="1112" y="440"/>
                </a:lnTo>
                <a:lnTo>
                  <a:pt x="1156" y="428"/>
                </a:lnTo>
                <a:lnTo>
                  <a:pt x="1202" y="420"/>
                </a:lnTo>
                <a:lnTo>
                  <a:pt x="1248" y="414"/>
                </a:lnTo>
                <a:lnTo>
                  <a:pt x="1296" y="410"/>
                </a:lnTo>
                <a:lnTo>
                  <a:pt x="1344" y="408"/>
                </a:lnTo>
                <a:lnTo>
                  <a:pt x="1344" y="266"/>
                </a:lnTo>
                <a:lnTo>
                  <a:pt x="1344" y="266"/>
                </a:lnTo>
                <a:lnTo>
                  <a:pt x="1346" y="260"/>
                </a:lnTo>
                <a:lnTo>
                  <a:pt x="1352" y="256"/>
                </a:lnTo>
                <a:lnTo>
                  <a:pt x="1352" y="256"/>
                </a:lnTo>
                <a:lnTo>
                  <a:pt x="1358" y="254"/>
                </a:lnTo>
                <a:lnTo>
                  <a:pt x="1364" y="258"/>
                </a:lnTo>
                <a:lnTo>
                  <a:pt x="1364" y="258"/>
                </a:lnTo>
                <a:lnTo>
                  <a:pt x="1376" y="268"/>
                </a:lnTo>
                <a:lnTo>
                  <a:pt x="1390" y="276"/>
                </a:lnTo>
                <a:lnTo>
                  <a:pt x="1404" y="280"/>
                </a:lnTo>
                <a:lnTo>
                  <a:pt x="1420" y="282"/>
                </a:lnTo>
                <a:lnTo>
                  <a:pt x="1420" y="282"/>
                </a:lnTo>
                <a:lnTo>
                  <a:pt x="1436" y="280"/>
                </a:lnTo>
                <a:lnTo>
                  <a:pt x="1450" y="276"/>
                </a:lnTo>
                <a:lnTo>
                  <a:pt x="1464" y="268"/>
                </a:lnTo>
                <a:lnTo>
                  <a:pt x="1476" y="258"/>
                </a:lnTo>
                <a:lnTo>
                  <a:pt x="1484" y="246"/>
                </a:lnTo>
                <a:lnTo>
                  <a:pt x="1492" y="234"/>
                </a:lnTo>
                <a:lnTo>
                  <a:pt x="1496" y="218"/>
                </a:lnTo>
                <a:lnTo>
                  <a:pt x="1498" y="204"/>
                </a:lnTo>
                <a:lnTo>
                  <a:pt x="1498" y="204"/>
                </a:lnTo>
                <a:lnTo>
                  <a:pt x="1496" y="188"/>
                </a:lnTo>
                <a:lnTo>
                  <a:pt x="1492" y="172"/>
                </a:lnTo>
                <a:lnTo>
                  <a:pt x="1484" y="160"/>
                </a:lnTo>
                <a:lnTo>
                  <a:pt x="1476" y="148"/>
                </a:lnTo>
                <a:lnTo>
                  <a:pt x="1464" y="138"/>
                </a:lnTo>
                <a:lnTo>
                  <a:pt x="1450" y="132"/>
                </a:lnTo>
                <a:lnTo>
                  <a:pt x="1436" y="126"/>
                </a:lnTo>
                <a:lnTo>
                  <a:pt x="1420" y="126"/>
                </a:lnTo>
                <a:lnTo>
                  <a:pt x="1420" y="126"/>
                </a:lnTo>
                <a:lnTo>
                  <a:pt x="1404" y="126"/>
                </a:lnTo>
                <a:lnTo>
                  <a:pt x="1390" y="132"/>
                </a:lnTo>
                <a:lnTo>
                  <a:pt x="1376" y="138"/>
                </a:lnTo>
                <a:lnTo>
                  <a:pt x="1364" y="148"/>
                </a:lnTo>
                <a:lnTo>
                  <a:pt x="1364" y="148"/>
                </a:lnTo>
                <a:lnTo>
                  <a:pt x="1358" y="152"/>
                </a:lnTo>
                <a:lnTo>
                  <a:pt x="1352" y="152"/>
                </a:lnTo>
                <a:lnTo>
                  <a:pt x="1352" y="152"/>
                </a:lnTo>
                <a:lnTo>
                  <a:pt x="1346" y="146"/>
                </a:lnTo>
                <a:lnTo>
                  <a:pt x="1344" y="140"/>
                </a:lnTo>
                <a:lnTo>
                  <a:pt x="1344" y="0"/>
                </a:lnTo>
                <a:lnTo>
                  <a:pt x="1344" y="0"/>
                </a:lnTo>
                <a:lnTo>
                  <a:pt x="1274" y="2"/>
                </a:lnTo>
                <a:lnTo>
                  <a:pt x="1206" y="8"/>
                </a:lnTo>
                <a:lnTo>
                  <a:pt x="1140" y="16"/>
                </a:lnTo>
                <a:lnTo>
                  <a:pt x="1074" y="28"/>
                </a:lnTo>
                <a:lnTo>
                  <a:pt x="1010" y="44"/>
                </a:lnTo>
                <a:lnTo>
                  <a:pt x="946" y="62"/>
                </a:lnTo>
                <a:lnTo>
                  <a:pt x="884" y="84"/>
                </a:lnTo>
                <a:lnTo>
                  <a:pt x="822" y="108"/>
                </a:lnTo>
                <a:lnTo>
                  <a:pt x="764" y="136"/>
                </a:lnTo>
                <a:lnTo>
                  <a:pt x="706" y="166"/>
                </a:lnTo>
                <a:lnTo>
                  <a:pt x="650" y="198"/>
                </a:lnTo>
                <a:lnTo>
                  <a:pt x="596" y="232"/>
                </a:lnTo>
                <a:lnTo>
                  <a:pt x="542" y="270"/>
                </a:lnTo>
                <a:lnTo>
                  <a:pt x="492" y="310"/>
                </a:lnTo>
                <a:lnTo>
                  <a:pt x="444" y="352"/>
                </a:lnTo>
                <a:lnTo>
                  <a:pt x="396" y="396"/>
                </a:lnTo>
                <a:lnTo>
                  <a:pt x="352" y="444"/>
                </a:lnTo>
                <a:lnTo>
                  <a:pt x="310" y="492"/>
                </a:lnTo>
                <a:lnTo>
                  <a:pt x="270" y="542"/>
                </a:lnTo>
                <a:lnTo>
                  <a:pt x="232" y="596"/>
                </a:lnTo>
                <a:lnTo>
                  <a:pt x="198" y="650"/>
                </a:lnTo>
                <a:lnTo>
                  <a:pt x="166" y="706"/>
                </a:lnTo>
                <a:lnTo>
                  <a:pt x="136" y="764"/>
                </a:lnTo>
                <a:lnTo>
                  <a:pt x="108" y="822"/>
                </a:lnTo>
                <a:lnTo>
                  <a:pt x="84" y="884"/>
                </a:lnTo>
                <a:lnTo>
                  <a:pt x="62" y="946"/>
                </a:lnTo>
                <a:lnTo>
                  <a:pt x="44" y="1010"/>
                </a:lnTo>
                <a:lnTo>
                  <a:pt x="30" y="1074"/>
                </a:lnTo>
                <a:lnTo>
                  <a:pt x="18" y="1140"/>
                </a:lnTo>
                <a:lnTo>
                  <a:pt x="8" y="1208"/>
                </a:lnTo>
                <a:lnTo>
                  <a:pt x="2" y="1276"/>
                </a:lnTo>
                <a:lnTo>
                  <a:pt x="0" y="1344"/>
                </a:lnTo>
                <a:lnTo>
                  <a:pt x="116" y="1344"/>
                </a:lnTo>
                <a:lnTo>
                  <a:pt x="116" y="1344"/>
                </a:lnTo>
                <a:lnTo>
                  <a:pt x="110" y="1332"/>
                </a:lnTo>
                <a:lnTo>
                  <a:pt x="104" y="1320"/>
                </a:lnTo>
                <a:lnTo>
                  <a:pt x="102" y="1306"/>
                </a:lnTo>
                <a:lnTo>
                  <a:pt x="100" y="1292"/>
                </a:lnTo>
                <a:lnTo>
                  <a:pt x="100" y="129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 dirty="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6" name="Freeform 7"/>
          <p:cNvSpPr>
            <a:spLocks/>
          </p:cNvSpPr>
          <p:nvPr/>
        </p:nvSpPr>
        <p:spPr bwMode="auto">
          <a:xfrm>
            <a:off x="4581863" y="1707654"/>
            <a:ext cx="1104562" cy="1231125"/>
          </a:xfrm>
          <a:custGeom>
            <a:avLst/>
            <a:gdLst>
              <a:gd name="T0" fmla="*/ 72 w 1344"/>
              <a:gd name="T1" fmla="*/ 104 h 1498"/>
              <a:gd name="T2" fmla="*/ 124 w 1344"/>
              <a:gd name="T3" fmla="*/ 132 h 1498"/>
              <a:gd name="T4" fmla="*/ 152 w 1344"/>
              <a:gd name="T5" fmla="*/ 182 h 1498"/>
              <a:gd name="T6" fmla="*/ 152 w 1344"/>
              <a:gd name="T7" fmla="*/ 224 h 1498"/>
              <a:gd name="T8" fmla="*/ 124 w 1344"/>
              <a:gd name="T9" fmla="*/ 276 h 1498"/>
              <a:gd name="T10" fmla="*/ 72 w 1344"/>
              <a:gd name="T11" fmla="*/ 304 h 1498"/>
              <a:gd name="T12" fmla="*/ 38 w 1344"/>
              <a:gd name="T13" fmla="*/ 304 h 1498"/>
              <a:gd name="T14" fmla="*/ 0 w 1344"/>
              <a:gd name="T15" fmla="*/ 290 h 1498"/>
              <a:gd name="T16" fmla="*/ 48 w 1344"/>
              <a:gd name="T17" fmla="*/ 410 h 1498"/>
              <a:gd name="T18" fmla="*/ 188 w 1344"/>
              <a:gd name="T19" fmla="*/ 428 h 1498"/>
              <a:gd name="T20" fmla="*/ 320 w 1344"/>
              <a:gd name="T21" fmla="*/ 468 h 1498"/>
              <a:gd name="T22" fmla="*/ 444 w 1344"/>
              <a:gd name="T23" fmla="*/ 524 h 1498"/>
              <a:gd name="T24" fmla="*/ 556 w 1344"/>
              <a:gd name="T25" fmla="*/ 598 h 1498"/>
              <a:gd name="T26" fmla="*/ 658 w 1344"/>
              <a:gd name="T27" fmla="*/ 686 h 1498"/>
              <a:gd name="T28" fmla="*/ 746 w 1344"/>
              <a:gd name="T29" fmla="*/ 786 h 1498"/>
              <a:gd name="T30" fmla="*/ 820 w 1344"/>
              <a:gd name="T31" fmla="*/ 900 h 1498"/>
              <a:gd name="T32" fmla="*/ 876 w 1344"/>
              <a:gd name="T33" fmla="*/ 1024 h 1498"/>
              <a:gd name="T34" fmla="*/ 914 w 1344"/>
              <a:gd name="T35" fmla="*/ 1156 h 1498"/>
              <a:gd name="T36" fmla="*/ 934 w 1344"/>
              <a:gd name="T37" fmla="*/ 1296 h 1498"/>
              <a:gd name="T38" fmla="*/ 1078 w 1344"/>
              <a:gd name="T39" fmla="*/ 1344 h 1498"/>
              <a:gd name="T40" fmla="*/ 1088 w 1344"/>
              <a:gd name="T41" fmla="*/ 1352 h 1498"/>
              <a:gd name="T42" fmla="*/ 1086 w 1344"/>
              <a:gd name="T43" fmla="*/ 1364 h 1498"/>
              <a:gd name="T44" fmla="*/ 1064 w 1344"/>
              <a:gd name="T45" fmla="*/ 1404 h 1498"/>
              <a:gd name="T46" fmla="*/ 1064 w 1344"/>
              <a:gd name="T47" fmla="*/ 1436 h 1498"/>
              <a:gd name="T48" fmla="*/ 1086 w 1344"/>
              <a:gd name="T49" fmla="*/ 1476 h 1498"/>
              <a:gd name="T50" fmla="*/ 1124 w 1344"/>
              <a:gd name="T51" fmla="*/ 1496 h 1498"/>
              <a:gd name="T52" fmla="*/ 1156 w 1344"/>
              <a:gd name="T53" fmla="*/ 1496 h 1498"/>
              <a:gd name="T54" fmla="*/ 1196 w 1344"/>
              <a:gd name="T55" fmla="*/ 1476 h 1498"/>
              <a:gd name="T56" fmla="*/ 1218 w 1344"/>
              <a:gd name="T57" fmla="*/ 1436 h 1498"/>
              <a:gd name="T58" fmla="*/ 1218 w 1344"/>
              <a:gd name="T59" fmla="*/ 1404 h 1498"/>
              <a:gd name="T60" fmla="*/ 1196 w 1344"/>
              <a:gd name="T61" fmla="*/ 1364 h 1498"/>
              <a:gd name="T62" fmla="*/ 1192 w 1344"/>
              <a:gd name="T63" fmla="*/ 1352 h 1498"/>
              <a:gd name="T64" fmla="*/ 1204 w 1344"/>
              <a:gd name="T65" fmla="*/ 1344 h 1498"/>
              <a:gd name="T66" fmla="*/ 1342 w 1344"/>
              <a:gd name="T67" fmla="*/ 1276 h 1498"/>
              <a:gd name="T68" fmla="*/ 1314 w 1344"/>
              <a:gd name="T69" fmla="*/ 1074 h 1498"/>
              <a:gd name="T70" fmla="*/ 1260 w 1344"/>
              <a:gd name="T71" fmla="*/ 884 h 1498"/>
              <a:gd name="T72" fmla="*/ 1178 w 1344"/>
              <a:gd name="T73" fmla="*/ 706 h 1498"/>
              <a:gd name="T74" fmla="*/ 1074 w 1344"/>
              <a:gd name="T75" fmla="*/ 542 h 1498"/>
              <a:gd name="T76" fmla="*/ 946 w 1344"/>
              <a:gd name="T77" fmla="*/ 396 h 1498"/>
              <a:gd name="T78" fmla="*/ 800 w 1344"/>
              <a:gd name="T79" fmla="*/ 270 h 1498"/>
              <a:gd name="T80" fmla="*/ 638 w 1344"/>
              <a:gd name="T81" fmla="*/ 166 h 1498"/>
              <a:gd name="T82" fmla="*/ 460 w 1344"/>
              <a:gd name="T83" fmla="*/ 84 h 1498"/>
              <a:gd name="T84" fmla="*/ 270 w 1344"/>
              <a:gd name="T85" fmla="*/ 28 h 1498"/>
              <a:gd name="T86" fmla="*/ 68 w 1344"/>
              <a:gd name="T87" fmla="*/ 2 h 1498"/>
              <a:gd name="T88" fmla="*/ 0 w 1344"/>
              <a:gd name="T89" fmla="*/ 116 h 1498"/>
              <a:gd name="T90" fmla="*/ 38 w 1344"/>
              <a:gd name="T91" fmla="*/ 102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4" h="1498">
                <a:moveTo>
                  <a:pt x="52" y="102"/>
                </a:moveTo>
                <a:lnTo>
                  <a:pt x="52" y="102"/>
                </a:lnTo>
                <a:lnTo>
                  <a:pt x="72" y="104"/>
                </a:lnTo>
                <a:lnTo>
                  <a:pt x="92" y="110"/>
                </a:lnTo>
                <a:lnTo>
                  <a:pt x="108" y="118"/>
                </a:lnTo>
                <a:lnTo>
                  <a:pt x="124" y="132"/>
                </a:lnTo>
                <a:lnTo>
                  <a:pt x="136" y="146"/>
                </a:lnTo>
                <a:lnTo>
                  <a:pt x="146" y="164"/>
                </a:lnTo>
                <a:lnTo>
                  <a:pt x="152" y="182"/>
                </a:lnTo>
                <a:lnTo>
                  <a:pt x="154" y="204"/>
                </a:lnTo>
                <a:lnTo>
                  <a:pt x="154" y="204"/>
                </a:lnTo>
                <a:lnTo>
                  <a:pt x="152" y="224"/>
                </a:lnTo>
                <a:lnTo>
                  <a:pt x="146" y="242"/>
                </a:lnTo>
                <a:lnTo>
                  <a:pt x="136" y="260"/>
                </a:lnTo>
                <a:lnTo>
                  <a:pt x="124" y="276"/>
                </a:lnTo>
                <a:lnTo>
                  <a:pt x="108" y="288"/>
                </a:lnTo>
                <a:lnTo>
                  <a:pt x="92" y="298"/>
                </a:lnTo>
                <a:lnTo>
                  <a:pt x="72" y="304"/>
                </a:lnTo>
                <a:lnTo>
                  <a:pt x="52" y="306"/>
                </a:lnTo>
                <a:lnTo>
                  <a:pt x="52" y="306"/>
                </a:lnTo>
                <a:lnTo>
                  <a:pt x="38" y="304"/>
                </a:lnTo>
                <a:lnTo>
                  <a:pt x="24" y="302"/>
                </a:lnTo>
                <a:lnTo>
                  <a:pt x="12" y="298"/>
                </a:lnTo>
                <a:lnTo>
                  <a:pt x="0" y="290"/>
                </a:lnTo>
                <a:lnTo>
                  <a:pt x="0" y="408"/>
                </a:lnTo>
                <a:lnTo>
                  <a:pt x="0" y="408"/>
                </a:lnTo>
                <a:lnTo>
                  <a:pt x="48" y="410"/>
                </a:lnTo>
                <a:lnTo>
                  <a:pt x="94" y="414"/>
                </a:lnTo>
                <a:lnTo>
                  <a:pt x="142" y="420"/>
                </a:lnTo>
                <a:lnTo>
                  <a:pt x="188" y="428"/>
                </a:lnTo>
                <a:lnTo>
                  <a:pt x="232" y="440"/>
                </a:lnTo>
                <a:lnTo>
                  <a:pt x="276" y="452"/>
                </a:lnTo>
                <a:lnTo>
                  <a:pt x="320" y="468"/>
                </a:lnTo>
                <a:lnTo>
                  <a:pt x="362" y="484"/>
                </a:lnTo>
                <a:lnTo>
                  <a:pt x="404" y="504"/>
                </a:lnTo>
                <a:lnTo>
                  <a:pt x="444" y="524"/>
                </a:lnTo>
                <a:lnTo>
                  <a:pt x="482" y="546"/>
                </a:lnTo>
                <a:lnTo>
                  <a:pt x="520" y="570"/>
                </a:lnTo>
                <a:lnTo>
                  <a:pt x="556" y="598"/>
                </a:lnTo>
                <a:lnTo>
                  <a:pt x="592" y="624"/>
                </a:lnTo>
                <a:lnTo>
                  <a:pt x="626" y="654"/>
                </a:lnTo>
                <a:lnTo>
                  <a:pt x="658" y="686"/>
                </a:lnTo>
                <a:lnTo>
                  <a:pt x="690" y="718"/>
                </a:lnTo>
                <a:lnTo>
                  <a:pt x="718" y="752"/>
                </a:lnTo>
                <a:lnTo>
                  <a:pt x="746" y="786"/>
                </a:lnTo>
                <a:lnTo>
                  <a:pt x="772" y="824"/>
                </a:lnTo>
                <a:lnTo>
                  <a:pt x="796" y="862"/>
                </a:lnTo>
                <a:lnTo>
                  <a:pt x="820" y="900"/>
                </a:lnTo>
                <a:lnTo>
                  <a:pt x="840" y="940"/>
                </a:lnTo>
                <a:lnTo>
                  <a:pt x="860" y="982"/>
                </a:lnTo>
                <a:lnTo>
                  <a:pt x="876" y="1024"/>
                </a:lnTo>
                <a:lnTo>
                  <a:pt x="890" y="1068"/>
                </a:lnTo>
                <a:lnTo>
                  <a:pt x="904" y="1112"/>
                </a:lnTo>
                <a:lnTo>
                  <a:pt x="914" y="1156"/>
                </a:lnTo>
                <a:lnTo>
                  <a:pt x="924" y="1202"/>
                </a:lnTo>
                <a:lnTo>
                  <a:pt x="930" y="1248"/>
                </a:lnTo>
                <a:lnTo>
                  <a:pt x="934" y="1296"/>
                </a:lnTo>
                <a:lnTo>
                  <a:pt x="936" y="1344"/>
                </a:lnTo>
                <a:lnTo>
                  <a:pt x="1078" y="1344"/>
                </a:lnTo>
                <a:lnTo>
                  <a:pt x="1078" y="1344"/>
                </a:lnTo>
                <a:lnTo>
                  <a:pt x="1084" y="1346"/>
                </a:lnTo>
                <a:lnTo>
                  <a:pt x="1088" y="1352"/>
                </a:lnTo>
                <a:lnTo>
                  <a:pt x="1088" y="1352"/>
                </a:lnTo>
                <a:lnTo>
                  <a:pt x="1090" y="1358"/>
                </a:lnTo>
                <a:lnTo>
                  <a:pt x="1086" y="1364"/>
                </a:lnTo>
                <a:lnTo>
                  <a:pt x="1086" y="1364"/>
                </a:lnTo>
                <a:lnTo>
                  <a:pt x="1076" y="1376"/>
                </a:lnTo>
                <a:lnTo>
                  <a:pt x="1068" y="1390"/>
                </a:lnTo>
                <a:lnTo>
                  <a:pt x="1064" y="1404"/>
                </a:lnTo>
                <a:lnTo>
                  <a:pt x="1062" y="1420"/>
                </a:lnTo>
                <a:lnTo>
                  <a:pt x="1062" y="1420"/>
                </a:lnTo>
                <a:lnTo>
                  <a:pt x="1064" y="1436"/>
                </a:lnTo>
                <a:lnTo>
                  <a:pt x="1068" y="1450"/>
                </a:lnTo>
                <a:lnTo>
                  <a:pt x="1076" y="1464"/>
                </a:lnTo>
                <a:lnTo>
                  <a:pt x="1086" y="1476"/>
                </a:lnTo>
                <a:lnTo>
                  <a:pt x="1098" y="1486"/>
                </a:lnTo>
                <a:lnTo>
                  <a:pt x="1110" y="1492"/>
                </a:lnTo>
                <a:lnTo>
                  <a:pt x="1124" y="1496"/>
                </a:lnTo>
                <a:lnTo>
                  <a:pt x="1140" y="1498"/>
                </a:lnTo>
                <a:lnTo>
                  <a:pt x="1140" y="1498"/>
                </a:lnTo>
                <a:lnTo>
                  <a:pt x="1156" y="1496"/>
                </a:lnTo>
                <a:lnTo>
                  <a:pt x="1170" y="1492"/>
                </a:lnTo>
                <a:lnTo>
                  <a:pt x="1184" y="1486"/>
                </a:lnTo>
                <a:lnTo>
                  <a:pt x="1196" y="1476"/>
                </a:lnTo>
                <a:lnTo>
                  <a:pt x="1206" y="1464"/>
                </a:lnTo>
                <a:lnTo>
                  <a:pt x="1212" y="1450"/>
                </a:lnTo>
                <a:lnTo>
                  <a:pt x="1218" y="1436"/>
                </a:lnTo>
                <a:lnTo>
                  <a:pt x="1218" y="1420"/>
                </a:lnTo>
                <a:lnTo>
                  <a:pt x="1218" y="1420"/>
                </a:lnTo>
                <a:lnTo>
                  <a:pt x="1218" y="1404"/>
                </a:lnTo>
                <a:lnTo>
                  <a:pt x="1212" y="1390"/>
                </a:lnTo>
                <a:lnTo>
                  <a:pt x="1206" y="1376"/>
                </a:lnTo>
                <a:lnTo>
                  <a:pt x="1196" y="1364"/>
                </a:lnTo>
                <a:lnTo>
                  <a:pt x="1196" y="1364"/>
                </a:lnTo>
                <a:lnTo>
                  <a:pt x="1192" y="1358"/>
                </a:lnTo>
                <a:lnTo>
                  <a:pt x="1192" y="1352"/>
                </a:lnTo>
                <a:lnTo>
                  <a:pt x="1192" y="1352"/>
                </a:lnTo>
                <a:lnTo>
                  <a:pt x="1196" y="1346"/>
                </a:lnTo>
                <a:lnTo>
                  <a:pt x="1204" y="1344"/>
                </a:lnTo>
                <a:lnTo>
                  <a:pt x="1344" y="1344"/>
                </a:lnTo>
                <a:lnTo>
                  <a:pt x="1344" y="1344"/>
                </a:lnTo>
                <a:lnTo>
                  <a:pt x="1342" y="1276"/>
                </a:lnTo>
                <a:lnTo>
                  <a:pt x="1336" y="1208"/>
                </a:lnTo>
                <a:lnTo>
                  <a:pt x="1326" y="1140"/>
                </a:lnTo>
                <a:lnTo>
                  <a:pt x="1314" y="1074"/>
                </a:lnTo>
                <a:lnTo>
                  <a:pt x="1298" y="1010"/>
                </a:lnTo>
                <a:lnTo>
                  <a:pt x="1280" y="946"/>
                </a:lnTo>
                <a:lnTo>
                  <a:pt x="1260" y="884"/>
                </a:lnTo>
                <a:lnTo>
                  <a:pt x="1234" y="822"/>
                </a:lnTo>
                <a:lnTo>
                  <a:pt x="1208" y="764"/>
                </a:lnTo>
                <a:lnTo>
                  <a:pt x="1178" y="706"/>
                </a:lnTo>
                <a:lnTo>
                  <a:pt x="1146" y="650"/>
                </a:lnTo>
                <a:lnTo>
                  <a:pt x="1110" y="596"/>
                </a:lnTo>
                <a:lnTo>
                  <a:pt x="1074" y="542"/>
                </a:lnTo>
                <a:lnTo>
                  <a:pt x="1034" y="492"/>
                </a:lnTo>
                <a:lnTo>
                  <a:pt x="992" y="444"/>
                </a:lnTo>
                <a:lnTo>
                  <a:pt x="946" y="396"/>
                </a:lnTo>
                <a:lnTo>
                  <a:pt x="900" y="352"/>
                </a:lnTo>
                <a:lnTo>
                  <a:pt x="852" y="310"/>
                </a:lnTo>
                <a:lnTo>
                  <a:pt x="800" y="270"/>
                </a:lnTo>
                <a:lnTo>
                  <a:pt x="748" y="232"/>
                </a:lnTo>
                <a:lnTo>
                  <a:pt x="694" y="198"/>
                </a:lnTo>
                <a:lnTo>
                  <a:pt x="638" y="166"/>
                </a:lnTo>
                <a:lnTo>
                  <a:pt x="580" y="136"/>
                </a:lnTo>
                <a:lnTo>
                  <a:pt x="520" y="108"/>
                </a:lnTo>
                <a:lnTo>
                  <a:pt x="460" y="84"/>
                </a:lnTo>
                <a:lnTo>
                  <a:pt x="398" y="62"/>
                </a:lnTo>
                <a:lnTo>
                  <a:pt x="334" y="44"/>
                </a:lnTo>
                <a:lnTo>
                  <a:pt x="270" y="28"/>
                </a:lnTo>
                <a:lnTo>
                  <a:pt x="204" y="16"/>
                </a:lnTo>
                <a:lnTo>
                  <a:pt x="136" y="8"/>
                </a:lnTo>
                <a:lnTo>
                  <a:pt x="68" y="2"/>
                </a:lnTo>
                <a:lnTo>
                  <a:pt x="0" y="0"/>
                </a:lnTo>
                <a:lnTo>
                  <a:pt x="0" y="116"/>
                </a:lnTo>
                <a:lnTo>
                  <a:pt x="0" y="116"/>
                </a:lnTo>
                <a:lnTo>
                  <a:pt x="12" y="110"/>
                </a:lnTo>
                <a:lnTo>
                  <a:pt x="24" y="104"/>
                </a:lnTo>
                <a:lnTo>
                  <a:pt x="38" y="102"/>
                </a:lnTo>
                <a:lnTo>
                  <a:pt x="52" y="102"/>
                </a:lnTo>
                <a:lnTo>
                  <a:pt x="52" y="10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7" name="Freeform 8"/>
          <p:cNvSpPr>
            <a:spLocks/>
          </p:cNvSpPr>
          <p:nvPr/>
        </p:nvSpPr>
        <p:spPr bwMode="auto">
          <a:xfrm>
            <a:off x="4455298" y="2831939"/>
            <a:ext cx="1231127" cy="1102918"/>
          </a:xfrm>
          <a:custGeom>
            <a:avLst/>
            <a:gdLst>
              <a:gd name="T0" fmla="*/ 1394 w 1498"/>
              <a:gd name="T1" fmla="*/ 72 h 1342"/>
              <a:gd name="T2" fmla="*/ 1366 w 1498"/>
              <a:gd name="T3" fmla="*/ 124 h 1342"/>
              <a:gd name="T4" fmla="*/ 1316 w 1498"/>
              <a:gd name="T5" fmla="*/ 152 h 1342"/>
              <a:gd name="T6" fmla="*/ 1274 w 1498"/>
              <a:gd name="T7" fmla="*/ 152 h 1342"/>
              <a:gd name="T8" fmla="*/ 1222 w 1498"/>
              <a:gd name="T9" fmla="*/ 124 h 1342"/>
              <a:gd name="T10" fmla="*/ 1194 w 1498"/>
              <a:gd name="T11" fmla="*/ 72 h 1342"/>
              <a:gd name="T12" fmla="*/ 1194 w 1498"/>
              <a:gd name="T13" fmla="*/ 38 h 1342"/>
              <a:gd name="T14" fmla="*/ 1208 w 1498"/>
              <a:gd name="T15" fmla="*/ 0 h 1342"/>
              <a:gd name="T16" fmla="*/ 1088 w 1498"/>
              <a:gd name="T17" fmla="*/ 48 h 1342"/>
              <a:gd name="T18" fmla="*/ 1068 w 1498"/>
              <a:gd name="T19" fmla="*/ 188 h 1342"/>
              <a:gd name="T20" fmla="*/ 1030 w 1498"/>
              <a:gd name="T21" fmla="*/ 320 h 1342"/>
              <a:gd name="T22" fmla="*/ 972 w 1498"/>
              <a:gd name="T23" fmla="*/ 444 h 1342"/>
              <a:gd name="T24" fmla="*/ 900 w 1498"/>
              <a:gd name="T25" fmla="*/ 556 h 1342"/>
              <a:gd name="T26" fmla="*/ 812 w 1498"/>
              <a:gd name="T27" fmla="*/ 658 h 1342"/>
              <a:gd name="T28" fmla="*/ 710 w 1498"/>
              <a:gd name="T29" fmla="*/ 746 h 1342"/>
              <a:gd name="T30" fmla="*/ 596 w 1498"/>
              <a:gd name="T31" fmla="*/ 818 h 1342"/>
              <a:gd name="T32" fmla="*/ 474 w 1498"/>
              <a:gd name="T33" fmla="*/ 874 h 1342"/>
              <a:gd name="T34" fmla="*/ 342 w 1498"/>
              <a:gd name="T35" fmla="*/ 914 h 1342"/>
              <a:gd name="T36" fmla="*/ 202 w 1498"/>
              <a:gd name="T37" fmla="*/ 932 h 1342"/>
              <a:gd name="T38" fmla="*/ 154 w 1498"/>
              <a:gd name="T39" fmla="*/ 1078 h 1342"/>
              <a:gd name="T40" fmla="*/ 146 w 1498"/>
              <a:gd name="T41" fmla="*/ 1090 h 1342"/>
              <a:gd name="T42" fmla="*/ 134 w 1498"/>
              <a:gd name="T43" fmla="*/ 1086 h 1342"/>
              <a:gd name="T44" fmla="*/ 92 w 1498"/>
              <a:gd name="T45" fmla="*/ 1064 h 1342"/>
              <a:gd name="T46" fmla="*/ 62 w 1498"/>
              <a:gd name="T47" fmla="*/ 1064 h 1342"/>
              <a:gd name="T48" fmla="*/ 22 w 1498"/>
              <a:gd name="T49" fmla="*/ 1086 h 1342"/>
              <a:gd name="T50" fmla="*/ 2 w 1498"/>
              <a:gd name="T51" fmla="*/ 1126 h 1342"/>
              <a:gd name="T52" fmla="*/ 2 w 1498"/>
              <a:gd name="T53" fmla="*/ 1156 h 1342"/>
              <a:gd name="T54" fmla="*/ 22 w 1498"/>
              <a:gd name="T55" fmla="*/ 1196 h 1342"/>
              <a:gd name="T56" fmla="*/ 62 w 1498"/>
              <a:gd name="T57" fmla="*/ 1218 h 1342"/>
              <a:gd name="T58" fmla="*/ 92 w 1498"/>
              <a:gd name="T59" fmla="*/ 1218 h 1342"/>
              <a:gd name="T60" fmla="*/ 134 w 1498"/>
              <a:gd name="T61" fmla="*/ 1196 h 1342"/>
              <a:gd name="T62" fmla="*/ 146 w 1498"/>
              <a:gd name="T63" fmla="*/ 1192 h 1342"/>
              <a:gd name="T64" fmla="*/ 154 w 1498"/>
              <a:gd name="T65" fmla="*/ 1204 h 1342"/>
              <a:gd name="T66" fmla="*/ 222 w 1498"/>
              <a:gd name="T67" fmla="*/ 1340 h 1342"/>
              <a:gd name="T68" fmla="*/ 424 w 1498"/>
              <a:gd name="T69" fmla="*/ 1314 h 1342"/>
              <a:gd name="T70" fmla="*/ 614 w 1498"/>
              <a:gd name="T71" fmla="*/ 1258 h 1342"/>
              <a:gd name="T72" fmla="*/ 792 w 1498"/>
              <a:gd name="T73" fmla="*/ 1178 h 1342"/>
              <a:gd name="T74" fmla="*/ 954 w 1498"/>
              <a:gd name="T75" fmla="*/ 1072 h 1342"/>
              <a:gd name="T76" fmla="*/ 1100 w 1498"/>
              <a:gd name="T77" fmla="*/ 946 h 1342"/>
              <a:gd name="T78" fmla="*/ 1226 w 1498"/>
              <a:gd name="T79" fmla="*/ 800 h 1342"/>
              <a:gd name="T80" fmla="*/ 1332 w 1498"/>
              <a:gd name="T81" fmla="*/ 638 h 1342"/>
              <a:gd name="T82" fmla="*/ 1412 w 1498"/>
              <a:gd name="T83" fmla="*/ 460 h 1342"/>
              <a:gd name="T84" fmla="*/ 1468 w 1498"/>
              <a:gd name="T85" fmla="*/ 270 h 1342"/>
              <a:gd name="T86" fmla="*/ 1494 w 1498"/>
              <a:gd name="T87" fmla="*/ 68 h 1342"/>
              <a:gd name="T88" fmla="*/ 1382 w 1498"/>
              <a:gd name="T89" fmla="*/ 0 h 1342"/>
              <a:gd name="T90" fmla="*/ 1396 w 1498"/>
              <a:gd name="T91" fmla="*/ 38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98" h="1342">
                <a:moveTo>
                  <a:pt x="1396" y="52"/>
                </a:moveTo>
                <a:lnTo>
                  <a:pt x="1396" y="52"/>
                </a:lnTo>
                <a:lnTo>
                  <a:pt x="1394" y="72"/>
                </a:lnTo>
                <a:lnTo>
                  <a:pt x="1388" y="92"/>
                </a:lnTo>
                <a:lnTo>
                  <a:pt x="1380" y="110"/>
                </a:lnTo>
                <a:lnTo>
                  <a:pt x="1366" y="124"/>
                </a:lnTo>
                <a:lnTo>
                  <a:pt x="1352" y="136"/>
                </a:lnTo>
                <a:lnTo>
                  <a:pt x="1334" y="146"/>
                </a:lnTo>
                <a:lnTo>
                  <a:pt x="1316" y="152"/>
                </a:lnTo>
                <a:lnTo>
                  <a:pt x="1294" y="154"/>
                </a:lnTo>
                <a:lnTo>
                  <a:pt x="1294" y="154"/>
                </a:lnTo>
                <a:lnTo>
                  <a:pt x="1274" y="152"/>
                </a:lnTo>
                <a:lnTo>
                  <a:pt x="1254" y="146"/>
                </a:lnTo>
                <a:lnTo>
                  <a:pt x="1238" y="136"/>
                </a:lnTo>
                <a:lnTo>
                  <a:pt x="1222" y="124"/>
                </a:lnTo>
                <a:lnTo>
                  <a:pt x="1210" y="110"/>
                </a:lnTo>
                <a:lnTo>
                  <a:pt x="1200" y="92"/>
                </a:lnTo>
                <a:lnTo>
                  <a:pt x="1194" y="72"/>
                </a:lnTo>
                <a:lnTo>
                  <a:pt x="1192" y="52"/>
                </a:lnTo>
                <a:lnTo>
                  <a:pt x="1192" y="52"/>
                </a:lnTo>
                <a:lnTo>
                  <a:pt x="1194" y="38"/>
                </a:lnTo>
                <a:lnTo>
                  <a:pt x="1196" y="26"/>
                </a:lnTo>
                <a:lnTo>
                  <a:pt x="1200" y="12"/>
                </a:lnTo>
                <a:lnTo>
                  <a:pt x="1208" y="0"/>
                </a:lnTo>
                <a:lnTo>
                  <a:pt x="1090" y="0"/>
                </a:lnTo>
                <a:lnTo>
                  <a:pt x="1090" y="0"/>
                </a:lnTo>
                <a:lnTo>
                  <a:pt x="1088" y="48"/>
                </a:lnTo>
                <a:lnTo>
                  <a:pt x="1084" y="96"/>
                </a:lnTo>
                <a:lnTo>
                  <a:pt x="1076" y="142"/>
                </a:lnTo>
                <a:lnTo>
                  <a:pt x="1068" y="188"/>
                </a:lnTo>
                <a:lnTo>
                  <a:pt x="1058" y="232"/>
                </a:lnTo>
                <a:lnTo>
                  <a:pt x="1044" y="276"/>
                </a:lnTo>
                <a:lnTo>
                  <a:pt x="1030" y="320"/>
                </a:lnTo>
                <a:lnTo>
                  <a:pt x="1012" y="362"/>
                </a:lnTo>
                <a:lnTo>
                  <a:pt x="994" y="402"/>
                </a:lnTo>
                <a:lnTo>
                  <a:pt x="972" y="444"/>
                </a:lnTo>
                <a:lnTo>
                  <a:pt x="950" y="482"/>
                </a:lnTo>
                <a:lnTo>
                  <a:pt x="926" y="520"/>
                </a:lnTo>
                <a:lnTo>
                  <a:pt x="900" y="556"/>
                </a:lnTo>
                <a:lnTo>
                  <a:pt x="872" y="592"/>
                </a:lnTo>
                <a:lnTo>
                  <a:pt x="842" y="626"/>
                </a:lnTo>
                <a:lnTo>
                  <a:pt x="812" y="658"/>
                </a:lnTo>
                <a:lnTo>
                  <a:pt x="780" y="688"/>
                </a:lnTo>
                <a:lnTo>
                  <a:pt x="746" y="718"/>
                </a:lnTo>
                <a:lnTo>
                  <a:pt x="710" y="746"/>
                </a:lnTo>
                <a:lnTo>
                  <a:pt x="674" y="772"/>
                </a:lnTo>
                <a:lnTo>
                  <a:pt x="636" y="796"/>
                </a:lnTo>
                <a:lnTo>
                  <a:pt x="596" y="818"/>
                </a:lnTo>
                <a:lnTo>
                  <a:pt x="556" y="840"/>
                </a:lnTo>
                <a:lnTo>
                  <a:pt x="516" y="858"/>
                </a:lnTo>
                <a:lnTo>
                  <a:pt x="474" y="874"/>
                </a:lnTo>
                <a:lnTo>
                  <a:pt x="430" y="890"/>
                </a:lnTo>
                <a:lnTo>
                  <a:pt x="386" y="902"/>
                </a:lnTo>
                <a:lnTo>
                  <a:pt x="342" y="914"/>
                </a:lnTo>
                <a:lnTo>
                  <a:pt x="296" y="922"/>
                </a:lnTo>
                <a:lnTo>
                  <a:pt x="248" y="928"/>
                </a:lnTo>
                <a:lnTo>
                  <a:pt x="202" y="932"/>
                </a:lnTo>
                <a:lnTo>
                  <a:pt x="154" y="934"/>
                </a:lnTo>
                <a:lnTo>
                  <a:pt x="154" y="1078"/>
                </a:lnTo>
                <a:lnTo>
                  <a:pt x="154" y="1078"/>
                </a:lnTo>
                <a:lnTo>
                  <a:pt x="152" y="1084"/>
                </a:lnTo>
                <a:lnTo>
                  <a:pt x="146" y="1090"/>
                </a:lnTo>
                <a:lnTo>
                  <a:pt x="146" y="1090"/>
                </a:lnTo>
                <a:lnTo>
                  <a:pt x="140" y="1090"/>
                </a:lnTo>
                <a:lnTo>
                  <a:pt x="134" y="1086"/>
                </a:lnTo>
                <a:lnTo>
                  <a:pt x="134" y="1086"/>
                </a:lnTo>
                <a:lnTo>
                  <a:pt x="122" y="1076"/>
                </a:lnTo>
                <a:lnTo>
                  <a:pt x="108" y="1070"/>
                </a:lnTo>
                <a:lnTo>
                  <a:pt x="92" y="1064"/>
                </a:lnTo>
                <a:lnTo>
                  <a:pt x="78" y="1064"/>
                </a:lnTo>
                <a:lnTo>
                  <a:pt x="78" y="1064"/>
                </a:lnTo>
                <a:lnTo>
                  <a:pt x="62" y="1064"/>
                </a:lnTo>
                <a:lnTo>
                  <a:pt x="48" y="1070"/>
                </a:lnTo>
                <a:lnTo>
                  <a:pt x="34" y="1076"/>
                </a:lnTo>
                <a:lnTo>
                  <a:pt x="22" y="1086"/>
                </a:lnTo>
                <a:lnTo>
                  <a:pt x="12" y="1098"/>
                </a:lnTo>
                <a:lnTo>
                  <a:pt x="6" y="1110"/>
                </a:lnTo>
                <a:lnTo>
                  <a:pt x="2" y="1126"/>
                </a:lnTo>
                <a:lnTo>
                  <a:pt x="0" y="1142"/>
                </a:lnTo>
                <a:lnTo>
                  <a:pt x="0" y="1142"/>
                </a:lnTo>
                <a:lnTo>
                  <a:pt x="2" y="1156"/>
                </a:lnTo>
                <a:lnTo>
                  <a:pt x="6" y="1172"/>
                </a:lnTo>
                <a:lnTo>
                  <a:pt x="12" y="1184"/>
                </a:lnTo>
                <a:lnTo>
                  <a:pt x="22" y="1196"/>
                </a:lnTo>
                <a:lnTo>
                  <a:pt x="34" y="1206"/>
                </a:lnTo>
                <a:lnTo>
                  <a:pt x="48" y="1212"/>
                </a:lnTo>
                <a:lnTo>
                  <a:pt x="62" y="1218"/>
                </a:lnTo>
                <a:lnTo>
                  <a:pt x="78" y="1220"/>
                </a:lnTo>
                <a:lnTo>
                  <a:pt x="78" y="1220"/>
                </a:lnTo>
                <a:lnTo>
                  <a:pt x="92" y="1218"/>
                </a:lnTo>
                <a:lnTo>
                  <a:pt x="108" y="1212"/>
                </a:lnTo>
                <a:lnTo>
                  <a:pt x="122" y="1206"/>
                </a:lnTo>
                <a:lnTo>
                  <a:pt x="134" y="1196"/>
                </a:lnTo>
                <a:lnTo>
                  <a:pt x="134" y="1196"/>
                </a:lnTo>
                <a:lnTo>
                  <a:pt x="140" y="1192"/>
                </a:lnTo>
                <a:lnTo>
                  <a:pt x="146" y="1192"/>
                </a:lnTo>
                <a:lnTo>
                  <a:pt x="146" y="1192"/>
                </a:lnTo>
                <a:lnTo>
                  <a:pt x="152" y="1198"/>
                </a:lnTo>
                <a:lnTo>
                  <a:pt x="154" y="1204"/>
                </a:lnTo>
                <a:lnTo>
                  <a:pt x="154" y="1342"/>
                </a:lnTo>
                <a:lnTo>
                  <a:pt x="154" y="1342"/>
                </a:lnTo>
                <a:lnTo>
                  <a:pt x="222" y="1340"/>
                </a:lnTo>
                <a:lnTo>
                  <a:pt x="290" y="1334"/>
                </a:lnTo>
                <a:lnTo>
                  <a:pt x="358" y="1326"/>
                </a:lnTo>
                <a:lnTo>
                  <a:pt x="424" y="1314"/>
                </a:lnTo>
                <a:lnTo>
                  <a:pt x="488" y="1298"/>
                </a:lnTo>
                <a:lnTo>
                  <a:pt x="552" y="1280"/>
                </a:lnTo>
                <a:lnTo>
                  <a:pt x="614" y="1258"/>
                </a:lnTo>
                <a:lnTo>
                  <a:pt x="674" y="1234"/>
                </a:lnTo>
                <a:lnTo>
                  <a:pt x="734" y="1206"/>
                </a:lnTo>
                <a:lnTo>
                  <a:pt x="792" y="1178"/>
                </a:lnTo>
                <a:lnTo>
                  <a:pt x="848" y="1144"/>
                </a:lnTo>
                <a:lnTo>
                  <a:pt x="902" y="1110"/>
                </a:lnTo>
                <a:lnTo>
                  <a:pt x="954" y="1072"/>
                </a:lnTo>
                <a:lnTo>
                  <a:pt x="1004" y="1032"/>
                </a:lnTo>
                <a:lnTo>
                  <a:pt x="1054" y="990"/>
                </a:lnTo>
                <a:lnTo>
                  <a:pt x="1100" y="946"/>
                </a:lnTo>
                <a:lnTo>
                  <a:pt x="1144" y="900"/>
                </a:lnTo>
                <a:lnTo>
                  <a:pt x="1186" y="850"/>
                </a:lnTo>
                <a:lnTo>
                  <a:pt x="1226" y="800"/>
                </a:lnTo>
                <a:lnTo>
                  <a:pt x="1264" y="748"/>
                </a:lnTo>
                <a:lnTo>
                  <a:pt x="1298" y="694"/>
                </a:lnTo>
                <a:lnTo>
                  <a:pt x="1332" y="638"/>
                </a:lnTo>
                <a:lnTo>
                  <a:pt x="1362" y="580"/>
                </a:lnTo>
                <a:lnTo>
                  <a:pt x="1388" y="520"/>
                </a:lnTo>
                <a:lnTo>
                  <a:pt x="1412" y="460"/>
                </a:lnTo>
                <a:lnTo>
                  <a:pt x="1434" y="398"/>
                </a:lnTo>
                <a:lnTo>
                  <a:pt x="1452" y="334"/>
                </a:lnTo>
                <a:lnTo>
                  <a:pt x="1468" y="270"/>
                </a:lnTo>
                <a:lnTo>
                  <a:pt x="1480" y="204"/>
                </a:lnTo>
                <a:lnTo>
                  <a:pt x="1490" y="136"/>
                </a:lnTo>
                <a:lnTo>
                  <a:pt x="1494" y="68"/>
                </a:lnTo>
                <a:lnTo>
                  <a:pt x="1498" y="0"/>
                </a:lnTo>
                <a:lnTo>
                  <a:pt x="1382" y="0"/>
                </a:lnTo>
                <a:lnTo>
                  <a:pt x="1382" y="0"/>
                </a:lnTo>
                <a:lnTo>
                  <a:pt x="1388" y="12"/>
                </a:lnTo>
                <a:lnTo>
                  <a:pt x="1392" y="26"/>
                </a:lnTo>
                <a:lnTo>
                  <a:pt x="1396" y="38"/>
                </a:lnTo>
                <a:lnTo>
                  <a:pt x="1396" y="52"/>
                </a:lnTo>
                <a:lnTo>
                  <a:pt x="1396" y="5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8" name="Freeform 6"/>
          <p:cNvSpPr>
            <a:spLocks/>
          </p:cNvSpPr>
          <p:nvPr/>
        </p:nvSpPr>
        <p:spPr bwMode="auto">
          <a:xfrm>
            <a:off x="3457576" y="2705375"/>
            <a:ext cx="1104562" cy="1229482"/>
          </a:xfrm>
          <a:custGeom>
            <a:avLst/>
            <a:gdLst>
              <a:gd name="T0" fmla="*/ 1270 w 1344"/>
              <a:gd name="T1" fmla="*/ 1394 h 1496"/>
              <a:gd name="T2" fmla="*/ 1220 w 1344"/>
              <a:gd name="T3" fmla="*/ 1368 h 1496"/>
              <a:gd name="T4" fmla="*/ 1192 w 1344"/>
              <a:gd name="T5" fmla="*/ 1316 h 1496"/>
              <a:gd name="T6" fmla="*/ 1192 w 1344"/>
              <a:gd name="T7" fmla="*/ 1274 h 1496"/>
              <a:gd name="T8" fmla="*/ 1220 w 1344"/>
              <a:gd name="T9" fmla="*/ 1222 h 1496"/>
              <a:gd name="T10" fmla="*/ 1270 w 1344"/>
              <a:gd name="T11" fmla="*/ 1196 h 1496"/>
              <a:gd name="T12" fmla="*/ 1306 w 1344"/>
              <a:gd name="T13" fmla="*/ 1194 h 1496"/>
              <a:gd name="T14" fmla="*/ 1344 w 1344"/>
              <a:gd name="T15" fmla="*/ 1208 h 1496"/>
              <a:gd name="T16" fmla="*/ 1296 w 1344"/>
              <a:gd name="T17" fmla="*/ 1086 h 1496"/>
              <a:gd name="T18" fmla="*/ 1156 w 1344"/>
              <a:gd name="T19" fmla="*/ 1068 h 1496"/>
              <a:gd name="T20" fmla="*/ 1024 w 1344"/>
              <a:gd name="T21" fmla="*/ 1028 h 1496"/>
              <a:gd name="T22" fmla="*/ 900 w 1344"/>
              <a:gd name="T23" fmla="*/ 972 h 1496"/>
              <a:gd name="T24" fmla="*/ 788 w 1344"/>
              <a:gd name="T25" fmla="*/ 900 h 1496"/>
              <a:gd name="T26" fmla="*/ 686 w 1344"/>
              <a:gd name="T27" fmla="*/ 812 h 1496"/>
              <a:gd name="T28" fmla="*/ 598 w 1344"/>
              <a:gd name="T29" fmla="*/ 710 h 1496"/>
              <a:gd name="T30" fmla="*/ 524 w 1344"/>
              <a:gd name="T31" fmla="*/ 598 h 1496"/>
              <a:gd name="T32" fmla="*/ 468 w 1344"/>
              <a:gd name="T33" fmla="*/ 474 h 1496"/>
              <a:gd name="T34" fmla="*/ 430 w 1344"/>
              <a:gd name="T35" fmla="*/ 342 h 1496"/>
              <a:gd name="T36" fmla="*/ 410 w 1344"/>
              <a:gd name="T37" fmla="*/ 202 h 1496"/>
              <a:gd name="T38" fmla="*/ 266 w 1344"/>
              <a:gd name="T39" fmla="*/ 154 h 1496"/>
              <a:gd name="T40" fmla="*/ 254 w 1344"/>
              <a:gd name="T41" fmla="*/ 146 h 1496"/>
              <a:gd name="T42" fmla="*/ 258 w 1344"/>
              <a:gd name="T43" fmla="*/ 134 h 1496"/>
              <a:gd name="T44" fmla="*/ 280 w 1344"/>
              <a:gd name="T45" fmla="*/ 94 h 1496"/>
              <a:gd name="T46" fmla="*/ 280 w 1344"/>
              <a:gd name="T47" fmla="*/ 62 h 1496"/>
              <a:gd name="T48" fmla="*/ 258 w 1344"/>
              <a:gd name="T49" fmla="*/ 22 h 1496"/>
              <a:gd name="T50" fmla="*/ 218 w 1344"/>
              <a:gd name="T51" fmla="*/ 2 h 1496"/>
              <a:gd name="T52" fmla="*/ 188 w 1344"/>
              <a:gd name="T53" fmla="*/ 2 h 1496"/>
              <a:gd name="T54" fmla="*/ 148 w 1344"/>
              <a:gd name="T55" fmla="*/ 22 h 1496"/>
              <a:gd name="T56" fmla="*/ 126 w 1344"/>
              <a:gd name="T57" fmla="*/ 62 h 1496"/>
              <a:gd name="T58" fmla="*/ 126 w 1344"/>
              <a:gd name="T59" fmla="*/ 94 h 1496"/>
              <a:gd name="T60" fmla="*/ 148 w 1344"/>
              <a:gd name="T61" fmla="*/ 134 h 1496"/>
              <a:gd name="T62" fmla="*/ 150 w 1344"/>
              <a:gd name="T63" fmla="*/ 146 h 1496"/>
              <a:gd name="T64" fmla="*/ 140 w 1344"/>
              <a:gd name="T65" fmla="*/ 154 h 1496"/>
              <a:gd name="T66" fmla="*/ 2 w 1344"/>
              <a:gd name="T67" fmla="*/ 222 h 1496"/>
              <a:gd name="T68" fmla="*/ 30 w 1344"/>
              <a:gd name="T69" fmla="*/ 424 h 1496"/>
              <a:gd name="T70" fmla="*/ 84 w 1344"/>
              <a:gd name="T71" fmla="*/ 614 h 1496"/>
              <a:gd name="T72" fmla="*/ 166 w 1344"/>
              <a:gd name="T73" fmla="*/ 792 h 1496"/>
              <a:gd name="T74" fmla="*/ 272 w 1344"/>
              <a:gd name="T75" fmla="*/ 954 h 1496"/>
              <a:gd name="T76" fmla="*/ 398 w 1344"/>
              <a:gd name="T77" fmla="*/ 1100 h 1496"/>
              <a:gd name="T78" fmla="*/ 544 w 1344"/>
              <a:gd name="T79" fmla="*/ 1226 h 1496"/>
              <a:gd name="T80" fmla="*/ 706 w 1344"/>
              <a:gd name="T81" fmla="*/ 1332 h 1496"/>
              <a:gd name="T82" fmla="*/ 884 w 1344"/>
              <a:gd name="T83" fmla="*/ 1412 h 1496"/>
              <a:gd name="T84" fmla="*/ 1074 w 1344"/>
              <a:gd name="T85" fmla="*/ 1468 h 1496"/>
              <a:gd name="T86" fmla="*/ 1274 w 1344"/>
              <a:gd name="T87" fmla="*/ 1494 h 1496"/>
              <a:gd name="T88" fmla="*/ 1344 w 1344"/>
              <a:gd name="T89" fmla="*/ 1382 h 1496"/>
              <a:gd name="T90" fmla="*/ 1306 w 1344"/>
              <a:gd name="T91" fmla="*/ 1396 h 1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4" h="1496">
                <a:moveTo>
                  <a:pt x="1292" y="1398"/>
                </a:moveTo>
                <a:lnTo>
                  <a:pt x="1292" y="1398"/>
                </a:lnTo>
                <a:lnTo>
                  <a:pt x="1270" y="1394"/>
                </a:lnTo>
                <a:lnTo>
                  <a:pt x="1252" y="1390"/>
                </a:lnTo>
                <a:lnTo>
                  <a:pt x="1234" y="1380"/>
                </a:lnTo>
                <a:lnTo>
                  <a:pt x="1220" y="1368"/>
                </a:lnTo>
                <a:lnTo>
                  <a:pt x="1206" y="1352"/>
                </a:lnTo>
                <a:lnTo>
                  <a:pt x="1198" y="1334"/>
                </a:lnTo>
                <a:lnTo>
                  <a:pt x="1192" y="1316"/>
                </a:lnTo>
                <a:lnTo>
                  <a:pt x="1190" y="1296"/>
                </a:lnTo>
                <a:lnTo>
                  <a:pt x="1190" y="1296"/>
                </a:lnTo>
                <a:lnTo>
                  <a:pt x="1192" y="1274"/>
                </a:lnTo>
                <a:lnTo>
                  <a:pt x="1198" y="1256"/>
                </a:lnTo>
                <a:lnTo>
                  <a:pt x="1206" y="1238"/>
                </a:lnTo>
                <a:lnTo>
                  <a:pt x="1220" y="1222"/>
                </a:lnTo>
                <a:lnTo>
                  <a:pt x="1234" y="1210"/>
                </a:lnTo>
                <a:lnTo>
                  <a:pt x="1252" y="1202"/>
                </a:lnTo>
                <a:lnTo>
                  <a:pt x="1270" y="1196"/>
                </a:lnTo>
                <a:lnTo>
                  <a:pt x="1292" y="1194"/>
                </a:lnTo>
                <a:lnTo>
                  <a:pt x="1292" y="1194"/>
                </a:lnTo>
                <a:lnTo>
                  <a:pt x="1306" y="1194"/>
                </a:lnTo>
                <a:lnTo>
                  <a:pt x="1318" y="1196"/>
                </a:lnTo>
                <a:lnTo>
                  <a:pt x="1332" y="1202"/>
                </a:lnTo>
                <a:lnTo>
                  <a:pt x="1344" y="1208"/>
                </a:lnTo>
                <a:lnTo>
                  <a:pt x="1344" y="1088"/>
                </a:lnTo>
                <a:lnTo>
                  <a:pt x="1344" y="1088"/>
                </a:lnTo>
                <a:lnTo>
                  <a:pt x="1296" y="1086"/>
                </a:lnTo>
                <a:lnTo>
                  <a:pt x="1248" y="1082"/>
                </a:lnTo>
                <a:lnTo>
                  <a:pt x="1202" y="1076"/>
                </a:lnTo>
                <a:lnTo>
                  <a:pt x="1156" y="1068"/>
                </a:lnTo>
                <a:lnTo>
                  <a:pt x="1112" y="1056"/>
                </a:lnTo>
                <a:lnTo>
                  <a:pt x="1068" y="1044"/>
                </a:lnTo>
                <a:lnTo>
                  <a:pt x="1024" y="1028"/>
                </a:lnTo>
                <a:lnTo>
                  <a:pt x="982" y="1012"/>
                </a:lnTo>
                <a:lnTo>
                  <a:pt x="940" y="994"/>
                </a:lnTo>
                <a:lnTo>
                  <a:pt x="900" y="972"/>
                </a:lnTo>
                <a:lnTo>
                  <a:pt x="862" y="950"/>
                </a:lnTo>
                <a:lnTo>
                  <a:pt x="824" y="926"/>
                </a:lnTo>
                <a:lnTo>
                  <a:pt x="788" y="900"/>
                </a:lnTo>
                <a:lnTo>
                  <a:pt x="752" y="872"/>
                </a:lnTo>
                <a:lnTo>
                  <a:pt x="718" y="842"/>
                </a:lnTo>
                <a:lnTo>
                  <a:pt x="686" y="812"/>
                </a:lnTo>
                <a:lnTo>
                  <a:pt x="656" y="780"/>
                </a:lnTo>
                <a:lnTo>
                  <a:pt x="626" y="746"/>
                </a:lnTo>
                <a:lnTo>
                  <a:pt x="598" y="710"/>
                </a:lnTo>
                <a:lnTo>
                  <a:pt x="572" y="674"/>
                </a:lnTo>
                <a:lnTo>
                  <a:pt x="548" y="636"/>
                </a:lnTo>
                <a:lnTo>
                  <a:pt x="524" y="598"/>
                </a:lnTo>
                <a:lnTo>
                  <a:pt x="504" y="556"/>
                </a:lnTo>
                <a:lnTo>
                  <a:pt x="486" y="516"/>
                </a:lnTo>
                <a:lnTo>
                  <a:pt x="468" y="474"/>
                </a:lnTo>
                <a:lnTo>
                  <a:pt x="454" y="430"/>
                </a:lnTo>
                <a:lnTo>
                  <a:pt x="440" y="386"/>
                </a:lnTo>
                <a:lnTo>
                  <a:pt x="430" y="342"/>
                </a:lnTo>
                <a:lnTo>
                  <a:pt x="420" y="296"/>
                </a:lnTo>
                <a:lnTo>
                  <a:pt x="414" y="250"/>
                </a:lnTo>
                <a:lnTo>
                  <a:pt x="410" y="202"/>
                </a:lnTo>
                <a:lnTo>
                  <a:pt x="408" y="154"/>
                </a:lnTo>
                <a:lnTo>
                  <a:pt x="266" y="154"/>
                </a:lnTo>
                <a:lnTo>
                  <a:pt x="266" y="154"/>
                </a:lnTo>
                <a:lnTo>
                  <a:pt x="260" y="152"/>
                </a:lnTo>
                <a:lnTo>
                  <a:pt x="254" y="146"/>
                </a:lnTo>
                <a:lnTo>
                  <a:pt x="254" y="146"/>
                </a:lnTo>
                <a:lnTo>
                  <a:pt x="254" y="140"/>
                </a:lnTo>
                <a:lnTo>
                  <a:pt x="258" y="134"/>
                </a:lnTo>
                <a:lnTo>
                  <a:pt x="258" y="134"/>
                </a:lnTo>
                <a:lnTo>
                  <a:pt x="268" y="122"/>
                </a:lnTo>
                <a:lnTo>
                  <a:pt x="274" y="108"/>
                </a:lnTo>
                <a:lnTo>
                  <a:pt x="280" y="94"/>
                </a:lnTo>
                <a:lnTo>
                  <a:pt x="280" y="78"/>
                </a:lnTo>
                <a:lnTo>
                  <a:pt x="280" y="78"/>
                </a:lnTo>
                <a:lnTo>
                  <a:pt x="280" y="62"/>
                </a:lnTo>
                <a:lnTo>
                  <a:pt x="274" y="48"/>
                </a:lnTo>
                <a:lnTo>
                  <a:pt x="268" y="34"/>
                </a:lnTo>
                <a:lnTo>
                  <a:pt x="258" y="22"/>
                </a:lnTo>
                <a:lnTo>
                  <a:pt x="246" y="14"/>
                </a:lnTo>
                <a:lnTo>
                  <a:pt x="234" y="6"/>
                </a:lnTo>
                <a:lnTo>
                  <a:pt x="218" y="2"/>
                </a:lnTo>
                <a:lnTo>
                  <a:pt x="202" y="0"/>
                </a:lnTo>
                <a:lnTo>
                  <a:pt x="202" y="0"/>
                </a:lnTo>
                <a:lnTo>
                  <a:pt x="188" y="2"/>
                </a:lnTo>
                <a:lnTo>
                  <a:pt x="172" y="6"/>
                </a:lnTo>
                <a:lnTo>
                  <a:pt x="160" y="14"/>
                </a:lnTo>
                <a:lnTo>
                  <a:pt x="148" y="22"/>
                </a:lnTo>
                <a:lnTo>
                  <a:pt x="138" y="34"/>
                </a:lnTo>
                <a:lnTo>
                  <a:pt x="130" y="48"/>
                </a:lnTo>
                <a:lnTo>
                  <a:pt x="126" y="62"/>
                </a:lnTo>
                <a:lnTo>
                  <a:pt x="124" y="78"/>
                </a:lnTo>
                <a:lnTo>
                  <a:pt x="124" y="78"/>
                </a:lnTo>
                <a:lnTo>
                  <a:pt x="126" y="94"/>
                </a:lnTo>
                <a:lnTo>
                  <a:pt x="130" y="108"/>
                </a:lnTo>
                <a:lnTo>
                  <a:pt x="138" y="122"/>
                </a:lnTo>
                <a:lnTo>
                  <a:pt x="148" y="134"/>
                </a:lnTo>
                <a:lnTo>
                  <a:pt x="148" y="134"/>
                </a:lnTo>
                <a:lnTo>
                  <a:pt x="152" y="140"/>
                </a:lnTo>
                <a:lnTo>
                  <a:pt x="150" y="146"/>
                </a:lnTo>
                <a:lnTo>
                  <a:pt x="150" y="146"/>
                </a:lnTo>
                <a:lnTo>
                  <a:pt x="146" y="152"/>
                </a:lnTo>
                <a:lnTo>
                  <a:pt x="140" y="154"/>
                </a:lnTo>
                <a:lnTo>
                  <a:pt x="0" y="154"/>
                </a:lnTo>
                <a:lnTo>
                  <a:pt x="0" y="154"/>
                </a:lnTo>
                <a:lnTo>
                  <a:pt x="2" y="222"/>
                </a:lnTo>
                <a:lnTo>
                  <a:pt x="8" y="290"/>
                </a:lnTo>
                <a:lnTo>
                  <a:pt x="18" y="358"/>
                </a:lnTo>
                <a:lnTo>
                  <a:pt x="30" y="424"/>
                </a:lnTo>
                <a:lnTo>
                  <a:pt x="46" y="488"/>
                </a:lnTo>
                <a:lnTo>
                  <a:pt x="64" y="552"/>
                </a:lnTo>
                <a:lnTo>
                  <a:pt x="84" y="614"/>
                </a:lnTo>
                <a:lnTo>
                  <a:pt x="110" y="674"/>
                </a:lnTo>
                <a:lnTo>
                  <a:pt x="136" y="734"/>
                </a:lnTo>
                <a:lnTo>
                  <a:pt x="166" y="792"/>
                </a:lnTo>
                <a:lnTo>
                  <a:pt x="198" y="848"/>
                </a:lnTo>
                <a:lnTo>
                  <a:pt x="234" y="902"/>
                </a:lnTo>
                <a:lnTo>
                  <a:pt x="272" y="954"/>
                </a:lnTo>
                <a:lnTo>
                  <a:pt x="310" y="1004"/>
                </a:lnTo>
                <a:lnTo>
                  <a:pt x="354" y="1054"/>
                </a:lnTo>
                <a:lnTo>
                  <a:pt x="398" y="1100"/>
                </a:lnTo>
                <a:lnTo>
                  <a:pt x="444" y="1144"/>
                </a:lnTo>
                <a:lnTo>
                  <a:pt x="492" y="1186"/>
                </a:lnTo>
                <a:lnTo>
                  <a:pt x="544" y="1226"/>
                </a:lnTo>
                <a:lnTo>
                  <a:pt x="596" y="1264"/>
                </a:lnTo>
                <a:lnTo>
                  <a:pt x="650" y="1298"/>
                </a:lnTo>
                <a:lnTo>
                  <a:pt x="706" y="1332"/>
                </a:lnTo>
                <a:lnTo>
                  <a:pt x="764" y="1360"/>
                </a:lnTo>
                <a:lnTo>
                  <a:pt x="824" y="1388"/>
                </a:lnTo>
                <a:lnTo>
                  <a:pt x="884" y="1412"/>
                </a:lnTo>
                <a:lnTo>
                  <a:pt x="946" y="1434"/>
                </a:lnTo>
                <a:lnTo>
                  <a:pt x="1010" y="1452"/>
                </a:lnTo>
                <a:lnTo>
                  <a:pt x="1074" y="1468"/>
                </a:lnTo>
                <a:lnTo>
                  <a:pt x="1140" y="1480"/>
                </a:lnTo>
                <a:lnTo>
                  <a:pt x="1206" y="1488"/>
                </a:lnTo>
                <a:lnTo>
                  <a:pt x="1274" y="1494"/>
                </a:lnTo>
                <a:lnTo>
                  <a:pt x="1344" y="1496"/>
                </a:lnTo>
                <a:lnTo>
                  <a:pt x="1344" y="1382"/>
                </a:lnTo>
                <a:lnTo>
                  <a:pt x="1344" y="1382"/>
                </a:lnTo>
                <a:lnTo>
                  <a:pt x="1332" y="1388"/>
                </a:lnTo>
                <a:lnTo>
                  <a:pt x="1318" y="1394"/>
                </a:lnTo>
                <a:lnTo>
                  <a:pt x="1306" y="1396"/>
                </a:lnTo>
                <a:lnTo>
                  <a:pt x="1292" y="1398"/>
                </a:lnTo>
                <a:lnTo>
                  <a:pt x="1292" y="139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>
              <a:latin typeface="微软雅黑"/>
              <a:ea typeface="微软雅黑"/>
              <a:cs typeface="+mn-ea"/>
              <a:sym typeface="微软雅黑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599067" y="1854069"/>
            <a:ext cx="1942861" cy="1971686"/>
            <a:chOff x="4798756" y="2114937"/>
            <a:chExt cx="2590481" cy="2628914"/>
          </a:xfrm>
        </p:grpSpPr>
        <p:sp>
          <p:nvSpPr>
            <p:cNvPr id="51" name="矩形 45"/>
            <p:cNvSpPr/>
            <p:nvPr/>
          </p:nvSpPr>
          <p:spPr>
            <a:xfrm rot="19102303">
              <a:off x="4798756" y="2389667"/>
              <a:ext cx="1462907" cy="727599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" fmla="*/ 0 w 1511952"/>
                <a:gd name="connsiteY0" fmla="*/ 105833 h 401811"/>
                <a:gd name="connsiteX1" fmla="*/ 1511952 w 1511952"/>
                <a:gd name="connsiteY1" fmla="*/ 105833 h 401811"/>
                <a:gd name="connsiteX2" fmla="*/ 1511952 w 1511952"/>
                <a:gd name="connsiteY2" fmla="*/ 401811 h 401811"/>
                <a:gd name="connsiteX3" fmla="*/ 0 w 1511952"/>
                <a:gd name="connsiteY3" fmla="*/ 401811 h 401811"/>
                <a:gd name="connsiteX4" fmla="*/ 0 w 1511952"/>
                <a:gd name="connsiteY4" fmla="*/ 105833 h 401811"/>
                <a:gd name="connsiteX0" fmla="*/ 0 w 1511952"/>
                <a:gd name="connsiteY0" fmla="*/ 171524 h 467502"/>
                <a:gd name="connsiteX1" fmla="*/ 1511952 w 1511952"/>
                <a:gd name="connsiteY1" fmla="*/ 171524 h 467502"/>
                <a:gd name="connsiteX2" fmla="*/ 1511952 w 1511952"/>
                <a:gd name="connsiteY2" fmla="*/ 467502 h 467502"/>
                <a:gd name="connsiteX3" fmla="*/ 0 w 1511952"/>
                <a:gd name="connsiteY3" fmla="*/ 467502 h 467502"/>
                <a:gd name="connsiteX4" fmla="*/ 0 w 1511952"/>
                <a:gd name="connsiteY4" fmla="*/ 171524 h 467502"/>
                <a:gd name="connsiteX0" fmla="*/ 0 w 1623871"/>
                <a:gd name="connsiteY0" fmla="*/ 216069 h 431085"/>
                <a:gd name="connsiteX1" fmla="*/ 1623871 w 1623871"/>
                <a:gd name="connsiteY1" fmla="*/ 135107 h 431085"/>
                <a:gd name="connsiteX2" fmla="*/ 1623871 w 1623871"/>
                <a:gd name="connsiteY2" fmla="*/ 431085 h 431085"/>
                <a:gd name="connsiteX3" fmla="*/ 111919 w 1623871"/>
                <a:gd name="connsiteY3" fmla="*/ 431085 h 431085"/>
                <a:gd name="connsiteX4" fmla="*/ 0 w 1623871"/>
                <a:gd name="connsiteY4" fmla="*/ 216069 h 431085"/>
                <a:gd name="connsiteX0" fmla="*/ 0 w 1811990"/>
                <a:gd name="connsiteY0" fmla="*/ 178613 h 393629"/>
                <a:gd name="connsiteX1" fmla="*/ 1811990 w 1811990"/>
                <a:gd name="connsiteY1" fmla="*/ 164326 h 393629"/>
                <a:gd name="connsiteX2" fmla="*/ 1623871 w 1811990"/>
                <a:gd name="connsiteY2" fmla="*/ 393629 h 393629"/>
                <a:gd name="connsiteX3" fmla="*/ 111919 w 1811990"/>
                <a:gd name="connsiteY3" fmla="*/ 393629 h 393629"/>
                <a:gd name="connsiteX4" fmla="*/ 0 w 1811990"/>
                <a:gd name="connsiteY4" fmla="*/ 178613 h 393629"/>
                <a:gd name="connsiteX0" fmla="*/ 0 w 1811990"/>
                <a:gd name="connsiteY0" fmla="*/ 313434 h 528450"/>
                <a:gd name="connsiteX1" fmla="*/ 1811990 w 1811990"/>
                <a:gd name="connsiteY1" fmla="*/ 299147 h 528450"/>
                <a:gd name="connsiteX2" fmla="*/ 1623871 w 1811990"/>
                <a:gd name="connsiteY2" fmla="*/ 528450 h 528450"/>
                <a:gd name="connsiteX3" fmla="*/ 111919 w 1811990"/>
                <a:gd name="connsiteY3" fmla="*/ 528450 h 528450"/>
                <a:gd name="connsiteX4" fmla="*/ 0 w 1811990"/>
                <a:gd name="connsiteY4" fmla="*/ 313434 h 528450"/>
                <a:gd name="connsiteX0" fmla="*/ 0 w 1811990"/>
                <a:gd name="connsiteY0" fmla="*/ 416193 h 631209"/>
                <a:gd name="connsiteX1" fmla="*/ 1811990 w 1811990"/>
                <a:gd name="connsiteY1" fmla="*/ 401906 h 631209"/>
                <a:gd name="connsiteX2" fmla="*/ 1623871 w 1811990"/>
                <a:gd name="connsiteY2" fmla="*/ 631209 h 631209"/>
                <a:gd name="connsiteX3" fmla="*/ 111919 w 1811990"/>
                <a:gd name="connsiteY3" fmla="*/ 631209 h 631209"/>
                <a:gd name="connsiteX4" fmla="*/ 0 w 1811990"/>
                <a:gd name="connsiteY4" fmla="*/ 416193 h 6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1200" spc="15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診斷輔導</a:t>
              </a:r>
              <a:endParaRPr lang="en-US" altLang="zh-CN" sz="1200" spc="150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2" name="矩形 45"/>
            <p:cNvSpPr/>
            <p:nvPr/>
          </p:nvSpPr>
          <p:spPr>
            <a:xfrm rot="3015817">
              <a:off x="6044902" y="2482590"/>
              <a:ext cx="1462906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" fmla="*/ 0 w 1511952"/>
                <a:gd name="connsiteY0" fmla="*/ 105833 h 401811"/>
                <a:gd name="connsiteX1" fmla="*/ 1511952 w 1511952"/>
                <a:gd name="connsiteY1" fmla="*/ 105833 h 401811"/>
                <a:gd name="connsiteX2" fmla="*/ 1511952 w 1511952"/>
                <a:gd name="connsiteY2" fmla="*/ 401811 h 401811"/>
                <a:gd name="connsiteX3" fmla="*/ 0 w 1511952"/>
                <a:gd name="connsiteY3" fmla="*/ 401811 h 401811"/>
                <a:gd name="connsiteX4" fmla="*/ 0 w 1511952"/>
                <a:gd name="connsiteY4" fmla="*/ 105833 h 401811"/>
                <a:gd name="connsiteX0" fmla="*/ 0 w 1511952"/>
                <a:gd name="connsiteY0" fmla="*/ 171524 h 467502"/>
                <a:gd name="connsiteX1" fmla="*/ 1511952 w 1511952"/>
                <a:gd name="connsiteY1" fmla="*/ 171524 h 467502"/>
                <a:gd name="connsiteX2" fmla="*/ 1511952 w 1511952"/>
                <a:gd name="connsiteY2" fmla="*/ 467502 h 467502"/>
                <a:gd name="connsiteX3" fmla="*/ 0 w 1511952"/>
                <a:gd name="connsiteY3" fmla="*/ 467502 h 467502"/>
                <a:gd name="connsiteX4" fmla="*/ 0 w 1511952"/>
                <a:gd name="connsiteY4" fmla="*/ 171524 h 467502"/>
                <a:gd name="connsiteX0" fmla="*/ 0 w 1623871"/>
                <a:gd name="connsiteY0" fmla="*/ 216069 h 431085"/>
                <a:gd name="connsiteX1" fmla="*/ 1623871 w 1623871"/>
                <a:gd name="connsiteY1" fmla="*/ 135107 h 431085"/>
                <a:gd name="connsiteX2" fmla="*/ 1623871 w 1623871"/>
                <a:gd name="connsiteY2" fmla="*/ 431085 h 431085"/>
                <a:gd name="connsiteX3" fmla="*/ 111919 w 1623871"/>
                <a:gd name="connsiteY3" fmla="*/ 431085 h 431085"/>
                <a:gd name="connsiteX4" fmla="*/ 0 w 1623871"/>
                <a:gd name="connsiteY4" fmla="*/ 216069 h 431085"/>
                <a:gd name="connsiteX0" fmla="*/ 0 w 1811990"/>
                <a:gd name="connsiteY0" fmla="*/ 178613 h 393629"/>
                <a:gd name="connsiteX1" fmla="*/ 1811990 w 1811990"/>
                <a:gd name="connsiteY1" fmla="*/ 164326 h 393629"/>
                <a:gd name="connsiteX2" fmla="*/ 1623871 w 1811990"/>
                <a:gd name="connsiteY2" fmla="*/ 393629 h 393629"/>
                <a:gd name="connsiteX3" fmla="*/ 111919 w 1811990"/>
                <a:gd name="connsiteY3" fmla="*/ 393629 h 393629"/>
                <a:gd name="connsiteX4" fmla="*/ 0 w 1811990"/>
                <a:gd name="connsiteY4" fmla="*/ 178613 h 393629"/>
                <a:gd name="connsiteX0" fmla="*/ 0 w 1811990"/>
                <a:gd name="connsiteY0" fmla="*/ 313434 h 528450"/>
                <a:gd name="connsiteX1" fmla="*/ 1811990 w 1811990"/>
                <a:gd name="connsiteY1" fmla="*/ 299147 h 528450"/>
                <a:gd name="connsiteX2" fmla="*/ 1623871 w 1811990"/>
                <a:gd name="connsiteY2" fmla="*/ 528450 h 528450"/>
                <a:gd name="connsiteX3" fmla="*/ 111919 w 1811990"/>
                <a:gd name="connsiteY3" fmla="*/ 528450 h 528450"/>
                <a:gd name="connsiteX4" fmla="*/ 0 w 1811990"/>
                <a:gd name="connsiteY4" fmla="*/ 313434 h 528450"/>
                <a:gd name="connsiteX0" fmla="*/ 0 w 1811990"/>
                <a:gd name="connsiteY0" fmla="*/ 416193 h 631209"/>
                <a:gd name="connsiteX1" fmla="*/ 1811990 w 1811990"/>
                <a:gd name="connsiteY1" fmla="*/ 401906 h 631209"/>
                <a:gd name="connsiteX2" fmla="*/ 1623871 w 1811990"/>
                <a:gd name="connsiteY2" fmla="*/ 631209 h 631209"/>
                <a:gd name="connsiteX3" fmla="*/ 111919 w 1811990"/>
                <a:gd name="connsiteY3" fmla="*/ 631209 h 631209"/>
                <a:gd name="connsiteX4" fmla="*/ 0 w 1811990"/>
                <a:gd name="connsiteY4" fmla="*/ 416193 h 6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spc="15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協尋資源</a:t>
              </a:r>
              <a:endParaRPr lang="en-US" altLang="zh-CN" sz="1200" spc="150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3" name="矩形 45"/>
            <p:cNvSpPr/>
            <p:nvPr/>
          </p:nvSpPr>
          <p:spPr>
            <a:xfrm rot="8284992">
              <a:off x="5926330" y="3698643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" fmla="*/ 0 w 1511952"/>
                <a:gd name="connsiteY0" fmla="*/ 105833 h 401811"/>
                <a:gd name="connsiteX1" fmla="*/ 1511952 w 1511952"/>
                <a:gd name="connsiteY1" fmla="*/ 105833 h 401811"/>
                <a:gd name="connsiteX2" fmla="*/ 1511952 w 1511952"/>
                <a:gd name="connsiteY2" fmla="*/ 401811 h 401811"/>
                <a:gd name="connsiteX3" fmla="*/ 0 w 1511952"/>
                <a:gd name="connsiteY3" fmla="*/ 401811 h 401811"/>
                <a:gd name="connsiteX4" fmla="*/ 0 w 1511952"/>
                <a:gd name="connsiteY4" fmla="*/ 105833 h 401811"/>
                <a:gd name="connsiteX0" fmla="*/ 0 w 1511952"/>
                <a:gd name="connsiteY0" fmla="*/ 171524 h 467502"/>
                <a:gd name="connsiteX1" fmla="*/ 1511952 w 1511952"/>
                <a:gd name="connsiteY1" fmla="*/ 171524 h 467502"/>
                <a:gd name="connsiteX2" fmla="*/ 1511952 w 1511952"/>
                <a:gd name="connsiteY2" fmla="*/ 467502 h 467502"/>
                <a:gd name="connsiteX3" fmla="*/ 0 w 1511952"/>
                <a:gd name="connsiteY3" fmla="*/ 467502 h 467502"/>
                <a:gd name="connsiteX4" fmla="*/ 0 w 1511952"/>
                <a:gd name="connsiteY4" fmla="*/ 171524 h 467502"/>
                <a:gd name="connsiteX0" fmla="*/ 0 w 1623871"/>
                <a:gd name="connsiteY0" fmla="*/ 216069 h 431085"/>
                <a:gd name="connsiteX1" fmla="*/ 1623871 w 1623871"/>
                <a:gd name="connsiteY1" fmla="*/ 135107 h 431085"/>
                <a:gd name="connsiteX2" fmla="*/ 1623871 w 1623871"/>
                <a:gd name="connsiteY2" fmla="*/ 431085 h 431085"/>
                <a:gd name="connsiteX3" fmla="*/ 111919 w 1623871"/>
                <a:gd name="connsiteY3" fmla="*/ 431085 h 431085"/>
                <a:gd name="connsiteX4" fmla="*/ 0 w 1623871"/>
                <a:gd name="connsiteY4" fmla="*/ 216069 h 431085"/>
                <a:gd name="connsiteX0" fmla="*/ 0 w 1811990"/>
                <a:gd name="connsiteY0" fmla="*/ 178613 h 393629"/>
                <a:gd name="connsiteX1" fmla="*/ 1811990 w 1811990"/>
                <a:gd name="connsiteY1" fmla="*/ 164326 h 393629"/>
                <a:gd name="connsiteX2" fmla="*/ 1623871 w 1811990"/>
                <a:gd name="connsiteY2" fmla="*/ 393629 h 393629"/>
                <a:gd name="connsiteX3" fmla="*/ 111919 w 1811990"/>
                <a:gd name="connsiteY3" fmla="*/ 393629 h 393629"/>
                <a:gd name="connsiteX4" fmla="*/ 0 w 1811990"/>
                <a:gd name="connsiteY4" fmla="*/ 178613 h 393629"/>
                <a:gd name="connsiteX0" fmla="*/ 0 w 1811990"/>
                <a:gd name="connsiteY0" fmla="*/ 313434 h 528450"/>
                <a:gd name="connsiteX1" fmla="*/ 1811990 w 1811990"/>
                <a:gd name="connsiteY1" fmla="*/ 299147 h 528450"/>
                <a:gd name="connsiteX2" fmla="*/ 1623871 w 1811990"/>
                <a:gd name="connsiteY2" fmla="*/ 528450 h 528450"/>
                <a:gd name="connsiteX3" fmla="*/ 111919 w 1811990"/>
                <a:gd name="connsiteY3" fmla="*/ 528450 h 528450"/>
                <a:gd name="connsiteX4" fmla="*/ 0 w 1811990"/>
                <a:gd name="connsiteY4" fmla="*/ 313434 h 528450"/>
                <a:gd name="connsiteX0" fmla="*/ 0 w 1811990"/>
                <a:gd name="connsiteY0" fmla="*/ 416193 h 631209"/>
                <a:gd name="connsiteX1" fmla="*/ 1811990 w 1811990"/>
                <a:gd name="connsiteY1" fmla="*/ 401906 h 631209"/>
                <a:gd name="connsiteX2" fmla="*/ 1623871 w 1811990"/>
                <a:gd name="connsiteY2" fmla="*/ 631209 h 631209"/>
                <a:gd name="connsiteX3" fmla="*/ 111919 w 1811990"/>
                <a:gd name="connsiteY3" fmla="*/ 631209 h 631209"/>
                <a:gd name="connsiteX4" fmla="*/ 0 w 1811990"/>
                <a:gd name="connsiteY4" fmla="*/ 416193 h 6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1200" spc="15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人才培育</a:t>
              </a:r>
              <a:endParaRPr lang="en-US" altLang="zh-CN" sz="1200" spc="150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4" name="矩形 45"/>
            <p:cNvSpPr/>
            <p:nvPr/>
          </p:nvSpPr>
          <p:spPr>
            <a:xfrm rot="13772023">
              <a:off x="4744301" y="3648598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" fmla="*/ 0 w 1511952"/>
                <a:gd name="connsiteY0" fmla="*/ 105833 h 401811"/>
                <a:gd name="connsiteX1" fmla="*/ 1511952 w 1511952"/>
                <a:gd name="connsiteY1" fmla="*/ 105833 h 401811"/>
                <a:gd name="connsiteX2" fmla="*/ 1511952 w 1511952"/>
                <a:gd name="connsiteY2" fmla="*/ 401811 h 401811"/>
                <a:gd name="connsiteX3" fmla="*/ 0 w 1511952"/>
                <a:gd name="connsiteY3" fmla="*/ 401811 h 401811"/>
                <a:gd name="connsiteX4" fmla="*/ 0 w 1511952"/>
                <a:gd name="connsiteY4" fmla="*/ 105833 h 401811"/>
                <a:gd name="connsiteX0" fmla="*/ 0 w 1511952"/>
                <a:gd name="connsiteY0" fmla="*/ 171524 h 467502"/>
                <a:gd name="connsiteX1" fmla="*/ 1511952 w 1511952"/>
                <a:gd name="connsiteY1" fmla="*/ 171524 h 467502"/>
                <a:gd name="connsiteX2" fmla="*/ 1511952 w 1511952"/>
                <a:gd name="connsiteY2" fmla="*/ 467502 h 467502"/>
                <a:gd name="connsiteX3" fmla="*/ 0 w 1511952"/>
                <a:gd name="connsiteY3" fmla="*/ 467502 h 467502"/>
                <a:gd name="connsiteX4" fmla="*/ 0 w 1511952"/>
                <a:gd name="connsiteY4" fmla="*/ 171524 h 467502"/>
                <a:gd name="connsiteX0" fmla="*/ 0 w 1623871"/>
                <a:gd name="connsiteY0" fmla="*/ 216069 h 431085"/>
                <a:gd name="connsiteX1" fmla="*/ 1623871 w 1623871"/>
                <a:gd name="connsiteY1" fmla="*/ 135107 h 431085"/>
                <a:gd name="connsiteX2" fmla="*/ 1623871 w 1623871"/>
                <a:gd name="connsiteY2" fmla="*/ 431085 h 431085"/>
                <a:gd name="connsiteX3" fmla="*/ 111919 w 1623871"/>
                <a:gd name="connsiteY3" fmla="*/ 431085 h 431085"/>
                <a:gd name="connsiteX4" fmla="*/ 0 w 1623871"/>
                <a:gd name="connsiteY4" fmla="*/ 216069 h 431085"/>
                <a:gd name="connsiteX0" fmla="*/ 0 w 1811990"/>
                <a:gd name="connsiteY0" fmla="*/ 178613 h 393629"/>
                <a:gd name="connsiteX1" fmla="*/ 1811990 w 1811990"/>
                <a:gd name="connsiteY1" fmla="*/ 164326 h 393629"/>
                <a:gd name="connsiteX2" fmla="*/ 1623871 w 1811990"/>
                <a:gd name="connsiteY2" fmla="*/ 393629 h 393629"/>
                <a:gd name="connsiteX3" fmla="*/ 111919 w 1811990"/>
                <a:gd name="connsiteY3" fmla="*/ 393629 h 393629"/>
                <a:gd name="connsiteX4" fmla="*/ 0 w 1811990"/>
                <a:gd name="connsiteY4" fmla="*/ 178613 h 393629"/>
                <a:gd name="connsiteX0" fmla="*/ 0 w 1811990"/>
                <a:gd name="connsiteY0" fmla="*/ 313434 h 528450"/>
                <a:gd name="connsiteX1" fmla="*/ 1811990 w 1811990"/>
                <a:gd name="connsiteY1" fmla="*/ 299147 h 528450"/>
                <a:gd name="connsiteX2" fmla="*/ 1623871 w 1811990"/>
                <a:gd name="connsiteY2" fmla="*/ 528450 h 528450"/>
                <a:gd name="connsiteX3" fmla="*/ 111919 w 1811990"/>
                <a:gd name="connsiteY3" fmla="*/ 528450 h 528450"/>
                <a:gd name="connsiteX4" fmla="*/ 0 w 1811990"/>
                <a:gd name="connsiteY4" fmla="*/ 313434 h 528450"/>
                <a:gd name="connsiteX0" fmla="*/ 0 w 1811990"/>
                <a:gd name="connsiteY0" fmla="*/ 416193 h 631209"/>
                <a:gd name="connsiteX1" fmla="*/ 1811990 w 1811990"/>
                <a:gd name="connsiteY1" fmla="*/ 401906 h 631209"/>
                <a:gd name="connsiteX2" fmla="*/ 1623871 w 1811990"/>
                <a:gd name="connsiteY2" fmla="*/ 631209 h 631209"/>
                <a:gd name="connsiteX3" fmla="*/ 111919 w 1811990"/>
                <a:gd name="connsiteY3" fmla="*/ 631209 h 631209"/>
                <a:gd name="connsiteX4" fmla="*/ 0 w 1811990"/>
                <a:gd name="connsiteY4" fmla="*/ 416193 h 6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1200" spc="150" dirty="0">
                  <a:solidFill>
                    <a:schemeClr val="bg1"/>
                  </a:solidFill>
                  <a:latin typeface="微软雅黑"/>
                  <a:ea typeface="微软雅黑"/>
                  <a:cs typeface="+mn-ea"/>
                  <a:sym typeface="微软雅黑"/>
                </a:rPr>
                <a:t>產學合作</a:t>
              </a:r>
              <a:endParaRPr lang="en-US" altLang="zh-CN" sz="1200" spc="150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5900996" y="1309589"/>
            <a:ext cx="2492324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chemeClr val="accent1"/>
                </a:solidFill>
                <a:cs typeface="+mn-ea"/>
                <a:sym typeface="微软雅黑"/>
              </a:rPr>
              <a:t>評估研提政府</a:t>
            </a:r>
            <a:r>
              <a:rPr lang="zh-TW" altLang="en-US" sz="1600" b="1" dirty="0">
                <a:solidFill>
                  <a:schemeClr val="accent1"/>
                </a:solidFill>
                <a:latin typeface="微软雅黑"/>
                <a:ea typeface="微软雅黑"/>
                <a:cs typeface="+mn-ea"/>
                <a:sym typeface="微软雅黑"/>
              </a:rPr>
              <a:t>補助計畫</a:t>
            </a:r>
          </a:p>
        </p:txBody>
      </p:sp>
      <p:sp>
        <p:nvSpPr>
          <p:cNvPr id="56" name="矩形 55"/>
          <p:cNvSpPr/>
          <p:nvPr/>
        </p:nvSpPr>
        <p:spPr>
          <a:xfrm>
            <a:off x="5920963" y="3349331"/>
            <a:ext cx="2395453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 algn="dist"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微软雅黑"/>
              </a:rPr>
              <a:t>培訓職工，</a:t>
            </a:r>
            <a:r>
              <a:rPr lang="zh-CN" altLang="en-US" sz="16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微软雅黑"/>
              </a:rPr>
              <a:t>鏈結學生</a:t>
            </a:r>
            <a:endParaRPr lang="en-US" altLang="zh-CN" sz="1600" b="1" dirty="0">
              <a:solidFill>
                <a:schemeClr val="accent5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04387" y="1309589"/>
            <a:ext cx="2719648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chemeClr val="accent4">
                    <a:lumMod val="50000"/>
                  </a:schemeClr>
                </a:solidFill>
                <a:latin typeface="微软雅黑"/>
                <a:ea typeface="微软雅黑"/>
                <a:cs typeface="+mn-ea"/>
                <a:sym typeface="微软雅黑"/>
              </a:rPr>
              <a:t>企業診斷與輔導</a:t>
            </a:r>
            <a:endParaRPr lang="en-US" altLang="zh-CN" sz="1600" b="1" dirty="0">
              <a:solidFill>
                <a:schemeClr val="accent4">
                  <a:lumMod val="50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07228" y="3245746"/>
            <a:ext cx="238225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chemeClr val="accent3">
                    <a:lumMod val="75000"/>
                  </a:schemeClr>
                </a:solidFill>
                <a:cs typeface="+mn-ea"/>
                <a:sym typeface="微软雅黑"/>
              </a:rPr>
              <a:t>解決公司研發難題及媒合教師專業服務</a:t>
            </a:r>
            <a:endParaRPr lang="en-US" altLang="zh-CN" sz="1600" b="1" dirty="0">
              <a:solidFill>
                <a:schemeClr val="accent3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866665" y="2115918"/>
            <a:ext cx="1410676" cy="1410674"/>
            <a:chOff x="5155549" y="2464069"/>
            <a:chExt cx="1880900" cy="1880899"/>
          </a:xfrm>
          <a:noFill/>
        </p:grpSpPr>
        <p:sp>
          <p:nvSpPr>
            <p:cNvPr id="60" name="椭圆 59"/>
            <p:cNvSpPr/>
            <p:nvPr/>
          </p:nvSpPr>
          <p:spPr>
            <a:xfrm>
              <a:off x="5155549" y="2464069"/>
              <a:ext cx="1880900" cy="18808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2D448F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425733" y="2686376"/>
              <a:ext cx="1340536" cy="143629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願景</a:t>
              </a:r>
              <a:endParaRPr lang="en-US" altLang="zh-TW" sz="32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  <a:p>
              <a:pPr algn="ctr"/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  <a:latin typeface="微软雅黑"/>
                  <a:ea typeface="微软雅黑"/>
                  <a:cs typeface="+mn-ea"/>
                  <a:sym typeface="微软雅黑"/>
                </a:rPr>
                <a:t>展望</a:t>
              </a:r>
              <a:endPara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39552" y="427069"/>
            <a:ext cx="1292662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微软雅黑"/>
              </a:rPr>
              <a:t>願景與展望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9E3D04A-AC0C-45DF-ADBD-3DD4F444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97194" y="1604118"/>
            <a:ext cx="1994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研析廠商所面臨的困境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提出輔導改善策略</a:t>
            </a:r>
            <a:endParaRPr lang="en-US" altLang="zh-TW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協助制訂營運經營策略</a:t>
            </a:r>
          </a:p>
        </p:txBody>
      </p:sp>
      <p:sp>
        <p:nvSpPr>
          <p:cNvPr id="4" name="矩形 3"/>
          <p:cNvSpPr/>
          <p:nvPr/>
        </p:nvSpPr>
        <p:spPr>
          <a:xfrm>
            <a:off x="770302" y="3777459"/>
            <a:ext cx="3153626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450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200" dirty="0">
                <a:cs typeface="+mn-ea"/>
                <a:sym typeface="微软雅黑"/>
              </a:rPr>
              <a:t>運用學界研發能量協助廠商解決問題</a:t>
            </a:r>
            <a:endParaRPr lang="en-US" altLang="zh-TW" sz="1200" dirty="0">
              <a:cs typeface="+mn-ea"/>
              <a:sym typeface="微软雅黑"/>
            </a:endParaRPr>
          </a:p>
          <a:p>
            <a:pPr marL="531450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200" dirty="0">
                <a:cs typeface="+mn-ea"/>
                <a:sym typeface="微软雅黑"/>
              </a:rPr>
              <a:t>產品與服務設計</a:t>
            </a:r>
            <a:endParaRPr lang="en-US" altLang="zh-TW" sz="1200" dirty="0">
              <a:cs typeface="+mn-ea"/>
              <a:sym typeface="微软雅黑"/>
            </a:endParaRPr>
          </a:p>
          <a:p>
            <a:pPr marL="531450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1200" dirty="0">
                <a:cs typeface="+mn-ea"/>
                <a:sym typeface="微软雅黑"/>
              </a:rPr>
              <a:t>微服務開發、規劃與雲整合部署</a:t>
            </a:r>
            <a:endParaRPr lang="zh-CN" altLang="en-US" sz="1200" dirty="0">
              <a:cs typeface="+mn-ea"/>
              <a:sym typeface="微软雅黑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2749" y="1625060"/>
            <a:ext cx="2901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協助與輔導廠商協尋政府資源。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推動地方產業創新研發計畫</a:t>
            </a:r>
            <a:r>
              <a:rPr lang="en-US" altLang="zh-TW" sz="1200" dirty="0"/>
              <a:t>(SBIR)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輔導推動智能服務與智慧機械產業</a:t>
            </a:r>
          </a:p>
        </p:txBody>
      </p:sp>
      <p:sp>
        <p:nvSpPr>
          <p:cNvPr id="6" name="矩形 5"/>
          <p:cNvSpPr/>
          <p:nvPr/>
        </p:nvSpPr>
        <p:spPr>
          <a:xfrm>
            <a:off x="6241326" y="3651870"/>
            <a:ext cx="2507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zh-TW" altLang="en-US" sz="1200" dirty="0">
                <a:sym typeface="微软雅黑"/>
              </a:rPr>
              <a:t>提升在職人員專業技術研發能量</a:t>
            </a:r>
            <a:endParaRPr lang="en-US" altLang="zh-TW" sz="1200" dirty="0">
              <a:sym typeface="微软雅黑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zh-TW" altLang="en-US" sz="1200" dirty="0">
                <a:sym typeface="微软雅黑"/>
              </a:rPr>
              <a:t>鏈結學生與職場需求，縮短學用落差。</a:t>
            </a:r>
            <a:endParaRPr lang="en-US" altLang="zh-TW" sz="1200" dirty="0">
              <a:sym typeface="微软雅黑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>
                <a:sym typeface="微软雅黑"/>
              </a:rPr>
              <a:t>敦促學校與企業進行雙向研習</a:t>
            </a:r>
            <a:endParaRPr lang="zh-CN" altLang="en-US" sz="1200" dirty="0"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533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5" grpId="0"/>
      <p:bldP spid="56" grpId="0"/>
      <p:bldP spid="57" grpId="0"/>
      <p:bldP spid="58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3306">
            <a:extLst>
              <a:ext uri="{FF2B5EF4-FFF2-40B4-BE49-F238E27FC236}">
                <a16:creationId xmlns:a16="http://schemas.microsoft.com/office/drawing/2014/main" id="{8C88874B-5B0E-4248-8C46-A6A2AF6346B1}"/>
              </a:ext>
            </a:extLst>
          </p:cNvPr>
          <p:cNvSpPr>
            <a:spLocks/>
          </p:cNvSpPr>
          <p:nvPr/>
        </p:nvSpPr>
        <p:spPr bwMode="auto">
          <a:xfrm>
            <a:off x="39489" y="-1588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733169" y="281861"/>
            <a:ext cx="2229488" cy="2232243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733169" y="2514104"/>
            <a:ext cx="2229488" cy="2230865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1847225" y="1397295"/>
            <a:ext cx="2230865" cy="2232243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2165946" y="627534"/>
            <a:ext cx="1450092" cy="1451439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297">
            <a:extLst>
              <a:ext uri="{FF2B5EF4-FFF2-40B4-BE49-F238E27FC236}">
                <a16:creationId xmlns:a16="http://schemas.microsoft.com/office/drawing/2014/main" id="{5ED01EE8-8BBD-47ED-A993-C8549BAFB3E6}"/>
              </a:ext>
            </a:extLst>
          </p:cNvPr>
          <p:cNvSpPr>
            <a:spLocks/>
          </p:cNvSpPr>
          <p:nvPr/>
        </p:nvSpPr>
        <p:spPr bwMode="auto">
          <a:xfrm>
            <a:off x="-108520" y="928483"/>
            <a:ext cx="3169286" cy="3171244"/>
          </a:xfrm>
          <a:custGeom>
            <a:avLst/>
            <a:gdLst>
              <a:gd name="T0" fmla="*/ 1619 w 3239"/>
              <a:gd name="T1" fmla="*/ 3241 h 3241"/>
              <a:gd name="T2" fmla="*/ 0 w 3239"/>
              <a:gd name="T3" fmla="*/ 1620 h 3241"/>
              <a:gd name="T4" fmla="*/ 1619 w 3239"/>
              <a:gd name="T5" fmla="*/ 0 h 3241"/>
              <a:gd name="T6" fmla="*/ 3239 w 3239"/>
              <a:gd name="T7" fmla="*/ 1620 h 3241"/>
              <a:gd name="T8" fmla="*/ 1619 w 3239"/>
              <a:gd name="T9" fmla="*/ 3241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9" h="3241">
                <a:moveTo>
                  <a:pt x="1619" y="3241"/>
                </a:moveTo>
                <a:lnTo>
                  <a:pt x="0" y="1620"/>
                </a:lnTo>
                <a:lnTo>
                  <a:pt x="1619" y="0"/>
                </a:lnTo>
                <a:lnTo>
                  <a:pt x="3239" y="1620"/>
                </a:lnTo>
                <a:lnTo>
                  <a:pt x="1619" y="3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4500" dist="63500" dir="2700000" algn="l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2185066" y="2787774"/>
            <a:ext cx="1781080" cy="1782736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文本框 3"/>
          <p:cNvSpPr txBox="1"/>
          <p:nvPr/>
        </p:nvSpPr>
        <p:spPr>
          <a:xfrm>
            <a:off x="4174822" y="1743169"/>
            <a:ext cx="439248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微软雅黑"/>
              </a:rPr>
              <a:t>THANKS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cs typeface="+mn-ea"/>
              <a:sym typeface="微软雅黑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D7DADC2-5CF6-45C9-838B-AC2EF41A9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73" y="90135"/>
            <a:ext cx="690642" cy="627534"/>
          </a:xfrm>
          <a:prstGeom prst="rect">
            <a:avLst/>
          </a:prstGeom>
        </p:spPr>
      </p:pic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AB21E506-B46E-41CA-B77B-3AAB3380F677}"/>
              </a:ext>
            </a:extLst>
          </p:cNvPr>
          <p:cNvSpPr txBox="1">
            <a:spLocks/>
          </p:cNvSpPr>
          <p:nvPr/>
        </p:nvSpPr>
        <p:spPr>
          <a:xfrm>
            <a:off x="7789531" y="4789429"/>
            <a:ext cx="1224136" cy="304675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en-US" altLang="zh-TW" sz="1000" b="1" smtClean="0"/>
              <a:pPr/>
              <a:t>34</a:t>
            </a:fld>
            <a:endParaRPr lang="zh-TW" altLang="en-US" sz="1000" b="1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187A627-2B4C-4ADE-9858-D9894F815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7"/>
          <a:stretch/>
        </p:blipFill>
        <p:spPr>
          <a:xfrm>
            <a:off x="594866" y="1419622"/>
            <a:ext cx="1816527" cy="15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 animBg="1"/>
          <p:bldP spid="29" grpId="0" animBg="1"/>
          <p:bldP spid="30" grpId="0" animBg="1"/>
          <p:bldP spid="31" grpId="0" animBg="1"/>
          <p:bldP spid="35" grpId="0" animBg="1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 animBg="1"/>
          <p:bldP spid="29" grpId="0" animBg="1"/>
          <p:bldP spid="30" grpId="0" animBg="1"/>
          <p:bldP spid="31" grpId="0" animBg="1"/>
          <p:bldP spid="35" grpId="0" animBg="1"/>
          <p:bldP spid="37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17751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九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)-2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zh-TW" dirty="0"/>
              <a:t>西瓜田產量分析平台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B38742C-5C31-DF8D-27FD-EEBD3125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75389"/>
            <a:ext cx="3420742" cy="22284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C83CACC-E918-D275-A985-14AF5660D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759" y="1015306"/>
            <a:ext cx="5156419" cy="25524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A907DEF-9DE6-6504-D01D-C2FE24D33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75" y="3437862"/>
            <a:ext cx="3455095" cy="158216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9BA15B-1EEA-6BCF-D938-E6FCD8FD970C}"/>
              </a:ext>
            </a:extLst>
          </p:cNvPr>
          <p:cNvSpPr txBox="1"/>
          <p:nvPr/>
        </p:nvSpPr>
        <p:spPr>
          <a:xfrm>
            <a:off x="3603613" y="3622194"/>
            <a:ext cx="542907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本研究經過模型指標綜合評估發現，在使用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VGG16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作為骨幹模型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(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遷移學習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)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且</a:t>
            </a:r>
            <a:r>
              <a:rPr lang="en-US" altLang="zh-TW" sz="1300" dirty="0" err="1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IoU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門檻訂於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0.5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之下，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100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顆中的西瓜能夠找出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91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個西瓜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(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召回率達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91.3%)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，除了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91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個以外，會多出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6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顆誤判的西瓜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(Fall-out=6%)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，少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9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顆實際存在的西瓜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(Miss rate=8.7%)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，若以計數之應用來說 ，此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3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顆誤差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(2.7%)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屬可接受之範圍，雖然驗證集計算出的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AP=0.8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，測試集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AP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僅</a:t>
            </a:r>
            <a:r>
              <a:rPr lang="en-US" altLang="zh-TW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0.7</a:t>
            </a:r>
            <a:r>
              <a:rPr lang="zh-TW" altLang="en-US" sz="1300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水準，</a:t>
            </a:r>
            <a:r>
              <a:rPr lang="zh-TW" altLang="en-US" sz="1300" dirty="0">
                <a:solidFill>
                  <a:srgbClr val="0054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以現階段來說，使用</a:t>
            </a:r>
            <a:r>
              <a:rPr lang="en-US" altLang="zh-TW" sz="1300" dirty="0" err="1">
                <a:solidFill>
                  <a:srgbClr val="0054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RetinaNet</a:t>
            </a:r>
            <a:r>
              <a:rPr lang="zh-TW" altLang="en-US" sz="1300" dirty="0">
                <a:solidFill>
                  <a:srgbClr val="0054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物件偵測網路已對檢測西瓜物件有足夠的能力。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6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17751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</a:rPr>
              <a:t>產學研究成果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n-ea"/>
              </a:rPr>
              <a:t>九</a:t>
            </a:r>
            <a:r>
              <a:rPr lang="en-US" altLang="zh-TW" b="1" dirty="0">
                <a:solidFill>
                  <a:schemeClr val="bg1"/>
                </a:solidFill>
                <a:cs typeface="+mn-ea"/>
              </a:rPr>
              <a:t>)-3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9552" y="832950"/>
            <a:ext cx="724997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zh-TW" dirty="0"/>
              <a:t>西瓜田產量分析平台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925631-EEB3-4E7B-ABBB-5D255B5C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39" y="1635646"/>
            <a:ext cx="4364061" cy="29917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BAF6863-400F-4C67-BF35-4ECE70C5C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161802"/>
            <a:ext cx="4192440" cy="3465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7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299695" y="1479502"/>
            <a:ext cx="4271914" cy="3258147"/>
          </a:xfrm>
          <a:prstGeom prst="rect">
            <a:avLst/>
          </a:prstGeom>
          <a:noFill/>
        </p:spPr>
        <p:txBody>
          <a:bodyPr wrap="square" lIns="71067" tIns="35534" rIns="71067" bIns="35534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技術及職業教育法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第四章第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26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條之條文：</a:t>
            </a:r>
            <a:endParaRPr lang="en-US" altLang="zh-TW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sym typeface="微软雅黑"/>
            </a:endParaRPr>
          </a:p>
          <a:p>
            <a:pPr algn="just">
              <a:lnSpc>
                <a:spcPct val="100000"/>
              </a:lnSpc>
            </a:pPr>
            <a:endParaRPr lang="en-US" altLang="zh-CN" sz="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sym typeface="微软雅黑"/>
            </a:endParaRPr>
          </a:p>
          <a:p>
            <a:pPr algn="just"/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技職校院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專業科目或技術科目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教師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、專業及技術人員或專業及技術教師，</a:t>
            </a:r>
            <a:r>
              <a:rPr lang="zh-TW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每任教滿六年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應至與技職校院合作機構或與任教領域有關之產業，進行</a:t>
            </a:r>
            <a:r>
              <a:rPr lang="zh-TW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至少半年以上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與專業或技術有關之研習或研究。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相關研習或研究之辦法，由中央主管機關定之</a:t>
            </a:r>
            <a:r>
              <a:rPr lang="zh-TW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。</a:t>
            </a:r>
            <a:endParaRPr lang="en-US" altLang="zh-TW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sym typeface="微软雅黑"/>
            </a:endParaRPr>
          </a:p>
          <a:p>
            <a:pPr algn="just"/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(</a:t>
            </a:r>
            <a:r>
              <a:rPr lang="zh-TW" alt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資料來源：技術及職業教育法</a:t>
            </a: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zh-TW" alt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zh-TW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sym typeface="微软雅黑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853" y="1439810"/>
            <a:ext cx="3288926" cy="2173640"/>
            <a:chOff x="755576" y="1491630"/>
            <a:chExt cx="2880000" cy="1800000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4" name="矩形 23"/>
            <p:cNvSpPr/>
            <p:nvPr/>
          </p:nvSpPr>
          <p:spPr>
            <a:xfrm>
              <a:off x="755576" y="1491630"/>
              <a:ext cx="2880000" cy="180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13012" y="1524499"/>
              <a:ext cx="2772000" cy="172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41316" y="3147814"/>
            <a:ext cx="1817788" cy="1224136"/>
            <a:chOff x="755576" y="1491630"/>
            <a:chExt cx="2880000" cy="1800000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7" name="矩形 26"/>
            <p:cNvSpPr/>
            <p:nvPr/>
          </p:nvSpPr>
          <p:spPr>
            <a:xfrm>
              <a:off x="755576" y="1491630"/>
              <a:ext cx="2880000" cy="180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13012" y="1524498"/>
              <a:ext cx="2772000" cy="1728001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23DE1D02-3C99-4CE7-8133-42D75DAE8EC2}"/>
              </a:ext>
            </a:extLst>
          </p:cNvPr>
          <p:cNvSpPr/>
          <p:nvPr/>
        </p:nvSpPr>
        <p:spPr>
          <a:xfrm>
            <a:off x="539552" y="427069"/>
            <a:ext cx="221599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設立系所中心之緣起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4A0CF7F-2A33-4AAF-A906-15192DBD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987506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5">
            <a:extLst>
              <a:ext uri="{FF2B5EF4-FFF2-40B4-BE49-F238E27FC236}">
                <a16:creationId xmlns:a16="http://schemas.microsoft.com/office/drawing/2014/main" id="{36C1A5F8-BE65-8604-597E-135D8BE3DB1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447948" y="2859782"/>
            <a:ext cx="0" cy="10049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4">
            <a:extLst>
              <a:ext uri="{FF2B5EF4-FFF2-40B4-BE49-F238E27FC236}">
                <a16:creationId xmlns:a16="http://schemas.microsoft.com/office/drawing/2014/main" id="{5A275BAD-8156-4D52-8772-E72C33FA188E}"/>
              </a:ext>
            </a:extLst>
          </p:cNvPr>
          <p:cNvCxnSpPr>
            <a:cxnSpLocks/>
          </p:cNvCxnSpPr>
          <p:nvPr/>
        </p:nvCxnSpPr>
        <p:spPr>
          <a:xfrm flipV="1">
            <a:off x="3311680" y="2461480"/>
            <a:ext cx="983256" cy="12620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54"/>
          <p:cNvSpPr/>
          <p:nvPr/>
        </p:nvSpPr>
        <p:spPr>
          <a:xfrm>
            <a:off x="2655847" y="2353753"/>
            <a:ext cx="3477652" cy="1802173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" fmla="*/ 0 w 3487467"/>
              <a:gd name="connsiteY0" fmla="*/ 0 h 1719830"/>
              <a:gd name="connsiteX1" fmla="*/ 3439660 w 3487467"/>
              <a:gd name="connsiteY1" fmla="*/ 0 h 1719830"/>
              <a:gd name="connsiteX2" fmla="*/ 1719830 w 3487467"/>
              <a:gd name="connsiteY2" fmla="*/ 1719830 h 1719830"/>
              <a:gd name="connsiteX3" fmla="*/ 0 w 3487467"/>
              <a:gd name="connsiteY3" fmla="*/ 0 h 1719830"/>
              <a:gd name="connsiteX0" fmla="*/ 6132 w 3493599"/>
              <a:gd name="connsiteY0" fmla="*/ 130018 h 1849848"/>
              <a:gd name="connsiteX1" fmla="*/ 3445792 w 3493599"/>
              <a:gd name="connsiteY1" fmla="*/ 130018 h 1849848"/>
              <a:gd name="connsiteX2" fmla="*/ 1725962 w 3493599"/>
              <a:gd name="connsiteY2" fmla="*/ 1849848 h 1849848"/>
              <a:gd name="connsiteX3" fmla="*/ 6132 w 3493599"/>
              <a:gd name="connsiteY3" fmla="*/ 130018 h 1849848"/>
              <a:gd name="connsiteX0" fmla="*/ 6132 w 3493599"/>
              <a:gd name="connsiteY0" fmla="*/ 35412 h 1755242"/>
              <a:gd name="connsiteX1" fmla="*/ 3445792 w 3493599"/>
              <a:gd name="connsiteY1" fmla="*/ 35412 h 1755242"/>
              <a:gd name="connsiteX2" fmla="*/ 1725962 w 3493599"/>
              <a:gd name="connsiteY2" fmla="*/ 1755242 h 1755242"/>
              <a:gd name="connsiteX3" fmla="*/ 6132 w 3493599"/>
              <a:gd name="connsiteY3" fmla="*/ 35412 h 1755242"/>
              <a:gd name="connsiteX0" fmla="*/ 4377 w 3488420"/>
              <a:gd name="connsiteY0" fmla="*/ 11795 h 1772900"/>
              <a:gd name="connsiteX1" fmla="*/ 3450912 w 3488420"/>
              <a:gd name="connsiteY1" fmla="*/ 53046 h 1772900"/>
              <a:gd name="connsiteX2" fmla="*/ 1731082 w 3488420"/>
              <a:gd name="connsiteY2" fmla="*/ 1772876 h 1772900"/>
              <a:gd name="connsiteX3" fmla="*/ 4377 w 3488420"/>
              <a:gd name="connsiteY3" fmla="*/ 11795 h 1772900"/>
              <a:gd name="connsiteX0" fmla="*/ 39013 w 3522446"/>
              <a:gd name="connsiteY0" fmla="*/ 134148 h 1909003"/>
              <a:gd name="connsiteX1" fmla="*/ 3485548 w 3522446"/>
              <a:gd name="connsiteY1" fmla="*/ 175399 h 1909003"/>
              <a:gd name="connsiteX2" fmla="*/ 1738217 w 3522446"/>
              <a:gd name="connsiteY2" fmla="*/ 1908979 h 1909003"/>
              <a:gd name="connsiteX3" fmla="*/ 39013 w 3522446"/>
              <a:gd name="connsiteY3" fmla="*/ 134148 h 1909003"/>
              <a:gd name="connsiteX0" fmla="*/ 55067 w 3553265"/>
              <a:gd name="connsiteY0" fmla="*/ 134148 h 1909002"/>
              <a:gd name="connsiteX1" fmla="*/ 3501602 w 3553265"/>
              <a:gd name="connsiteY1" fmla="*/ 175399 h 1909002"/>
              <a:gd name="connsiteX2" fmla="*/ 1754271 w 3553265"/>
              <a:gd name="connsiteY2" fmla="*/ 1908979 h 1909002"/>
              <a:gd name="connsiteX3" fmla="*/ 55067 w 3553265"/>
              <a:gd name="connsiteY3" fmla="*/ 134148 h 1909002"/>
              <a:gd name="connsiteX0" fmla="*/ 39426 w 3502160"/>
              <a:gd name="connsiteY0" fmla="*/ 134148 h 1909003"/>
              <a:gd name="connsiteX1" fmla="*/ 3465335 w 3502160"/>
              <a:gd name="connsiteY1" fmla="*/ 175399 h 1909003"/>
              <a:gd name="connsiteX2" fmla="*/ 1718004 w 3502160"/>
              <a:gd name="connsiteY2" fmla="*/ 1908979 h 1909003"/>
              <a:gd name="connsiteX3" fmla="*/ 39426 w 3502160"/>
              <a:gd name="connsiteY3" fmla="*/ 134148 h 1909003"/>
              <a:gd name="connsiteX0" fmla="*/ 8999 w 3471733"/>
              <a:gd name="connsiteY0" fmla="*/ 21578 h 1796433"/>
              <a:gd name="connsiteX1" fmla="*/ 3434908 w 3471733"/>
              <a:gd name="connsiteY1" fmla="*/ 62829 h 1796433"/>
              <a:gd name="connsiteX2" fmla="*/ 1687577 w 3471733"/>
              <a:gd name="connsiteY2" fmla="*/ 1796409 h 1796433"/>
              <a:gd name="connsiteX3" fmla="*/ 8999 w 3471733"/>
              <a:gd name="connsiteY3" fmla="*/ 21578 h 1796433"/>
              <a:gd name="connsiteX0" fmla="*/ 39425 w 3502159"/>
              <a:gd name="connsiteY0" fmla="*/ 135675 h 1931154"/>
              <a:gd name="connsiteX1" fmla="*/ 3465334 w 3502159"/>
              <a:gd name="connsiteY1" fmla="*/ 176926 h 1931154"/>
              <a:gd name="connsiteX2" fmla="*/ 1718003 w 3502159"/>
              <a:gd name="connsiteY2" fmla="*/ 1931131 h 1931154"/>
              <a:gd name="connsiteX3" fmla="*/ 39425 w 3502159"/>
              <a:gd name="connsiteY3" fmla="*/ 135675 h 1931154"/>
              <a:gd name="connsiteX0" fmla="*/ 7276 w 3470010"/>
              <a:gd name="connsiteY0" fmla="*/ 26065 h 1821544"/>
              <a:gd name="connsiteX1" fmla="*/ 3433185 w 3470010"/>
              <a:gd name="connsiteY1" fmla="*/ 67316 h 1821544"/>
              <a:gd name="connsiteX2" fmla="*/ 1685854 w 3470010"/>
              <a:gd name="connsiteY2" fmla="*/ 1821521 h 1821544"/>
              <a:gd name="connsiteX3" fmla="*/ 7276 w 3470010"/>
              <a:gd name="connsiteY3" fmla="*/ 26065 h 1821544"/>
              <a:gd name="connsiteX0" fmla="*/ 12669 w 3492943"/>
              <a:gd name="connsiteY0" fmla="*/ 26065 h 1822469"/>
              <a:gd name="connsiteX1" fmla="*/ 3438578 w 3492943"/>
              <a:gd name="connsiteY1" fmla="*/ 67316 h 1822469"/>
              <a:gd name="connsiteX2" fmla="*/ 1691247 w 3492943"/>
              <a:gd name="connsiteY2" fmla="*/ 1821521 h 1822469"/>
              <a:gd name="connsiteX3" fmla="*/ 12669 w 3492943"/>
              <a:gd name="connsiteY3" fmla="*/ 26065 h 1822469"/>
              <a:gd name="connsiteX0" fmla="*/ 48756 w 3529030"/>
              <a:gd name="connsiteY0" fmla="*/ 3139 h 1799516"/>
              <a:gd name="connsiteX1" fmla="*/ 3474665 w 3529030"/>
              <a:gd name="connsiteY1" fmla="*/ 44390 h 1799516"/>
              <a:gd name="connsiteX2" fmla="*/ 1727334 w 3529030"/>
              <a:gd name="connsiteY2" fmla="*/ 1798595 h 1799516"/>
              <a:gd name="connsiteX3" fmla="*/ 48756 w 3529030"/>
              <a:gd name="connsiteY3" fmla="*/ 3139 h 1799516"/>
              <a:gd name="connsiteX0" fmla="*/ 48756 w 3529030"/>
              <a:gd name="connsiteY0" fmla="*/ 5796 h 1802173"/>
              <a:gd name="connsiteX1" fmla="*/ 3474665 w 3529030"/>
              <a:gd name="connsiteY1" fmla="*/ 47047 h 1802173"/>
              <a:gd name="connsiteX2" fmla="*/ 1727334 w 3529030"/>
              <a:gd name="connsiteY2" fmla="*/ 1801252 h 1802173"/>
              <a:gd name="connsiteX3" fmla="*/ 48756 w 3529030"/>
              <a:gd name="connsiteY3" fmla="*/ 5796 h 1802173"/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539552" y="1988613"/>
            <a:ext cx="1692008" cy="91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Clr>
                <a:srgbClr val="0070C0"/>
              </a:buClr>
              <a:buNone/>
            </a:pPr>
            <a:r>
              <a:rPr lang="zh-TW" altLang="en-US" sz="1600" dirty="0">
                <a:solidFill>
                  <a:schemeClr val="tx2"/>
                </a:solidFill>
                <a:sym typeface="微软雅黑"/>
              </a:rPr>
              <a:t>鏈結教師研發量，進行跨領域知識媒合</a:t>
            </a:r>
            <a:endParaRPr lang="zh-CN" altLang="en-US" sz="1600" dirty="0">
              <a:solidFill>
                <a:schemeClr val="tx2"/>
              </a:solidFill>
              <a:latin typeface="微软雅黑"/>
              <a:ea typeface="微软雅黑"/>
              <a:sym typeface="微软雅黑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 flipH="1" flipV="1">
            <a:off x="4372750" y="2349771"/>
            <a:ext cx="1198366" cy="12237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4117882" y="3864742"/>
            <a:ext cx="660132" cy="66013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3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185618" y="3321804"/>
            <a:ext cx="660132" cy="6601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4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393490" y="1988613"/>
            <a:ext cx="660132" cy="66013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01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788680" y="3472908"/>
            <a:ext cx="210491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r">
              <a:buClr>
                <a:srgbClr val="FFB601"/>
              </a:buClr>
              <a:buNone/>
            </a:pPr>
            <a:r>
              <a:rPr lang="zh-TW" altLang="en-US" sz="1600" dirty="0">
                <a:solidFill>
                  <a:srgbClr val="005490"/>
                </a:solidFill>
                <a:sym typeface="微软雅黑"/>
              </a:rPr>
              <a:t>推廣教師的研究成果</a:t>
            </a:r>
            <a:endParaRPr lang="zh-CN" altLang="en-US" sz="1600" dirty="0">
              <a:solidFill>
                <a:srgbClr val="005490"/>
              </a:solidFill>
              <a:latin typeface="微软雅黑"/>
              <a:ea typeface="微软雅黑"/>
              <a:sym typeface="微软雅黑"/>
            </a:endParaRPr>
          </a:p>
        </p:txBody>
      </p:sp>
      <p:sp>
        <p:nvSpPr>
          <p:cNvPr id="22" name="TextBox 41"/>
          <p:cNvSpPr txBox="1"/>
          <p:nvPr/>
        </p:nvSpPr>
        <p:spPr>
          <a:xfrm>
            <a:off x="3348602" y="4581066"/>
            <a:ext cx="219869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Clr>
                <a:srgbClr val="0070C0"/>
              </a:buClr>
              <a:buNone/>
            </a:pPr>
            <a:r>
              <a:rPr lang="zh-TW" altLang="zh-TW" dirty="0">
                <a:solidFill>
                  <a:schemeClr val="tx2"/>
                </a:solidFill>
              </a:rPr>
              <a:t>媒合教師產業</a:t>
            </a:r>
            <a:endParaRPr lang="en-US" altLang="zh-TW" dirty="0">
              <a:solidFill>
                <a:schemeClr val="tx2"/>
              </a:solidFill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zh-TW" altLang="zh-TW" dirty="0">
                <a:solidFill>
                  <a:schemeClr val="tx2"/>
                </a:solidFill>
              </a:rPr>
              <a:t>進行產學合作人才培育</a:t>
            </a:r>
            <a:endParaRPr lang="zh-CN" altLang="en-US" sz="1600" dirty="0">
              <a:solidFill>
                <a:schemeClr val="tx2"/>
              </a:solidFill>
              <a:sym typeface="微软雅黑"/>
            </a:endParaRPr>
          </a:p>
        </p:txBody>
      </p:sp>
      <p:sp>
        <p:nvSpPr>
          <p:cNvPr id="24" name="TextBox 43"/>
          <p:cNvSpPr txBox="1"/>
          <p:nvPr/>
        </p:nvSpPr>
        <p:spPr>
          <a:xfrm>
            <a:off x="6011404" y="3472908"/>
            <a:ext cx="208823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Clr>
                <a:srgbClr val="FFB601"/>
              </a:buClr>
              <a:buNone/>
            </a:pPr>
            <a:r>
              <a:rPr lang="zh-TW" altLang="en-US" sz="1600" dirty="0">
                <a:solidFill>
                  <a:srgbClr val="005490"/>
                </a:solidFill>
                <a:sym typeface="微软雅黑"/>
              </a:rPr>
              <a:t>進行標案的投標作業</a:t>
            </a:r>
            <a:endParaRPr lang="zh-CN" altLang="en-US" sz="1600" dirty="0">
              <a:solidFill>
                <a:srgbClr val="005490"/>
              </a:solidFill>
              <a:sym typeface="微软雅黑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652751" y="1611052"/>
            <a:ext cx="1440000" cy="1440000"/>
            <a:chOff x="3832951" y="1054702"/>
            <a:chExt cx="1440000" cy="1440000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31" name="椭圆 30"/>
            <p:cNvSpPr/>
            <p:nvPr/>
          </p:nvSpPr>
          <p:spPr>
            <a:xfrm>
              <a:off x="3832951" y="1054702"/>
              <a:ext cx="1440000" cy="144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28" name="TextBox 21"/>
            <p:cNvSpPr txBox="1"/>
            <p:nvPr/>
          </p:nvSpPr>
          <p:spPr>
            <a:xfrm>
              <a:off x="4204138" y="1420759"/>
              <a:ext cx="697627" cy="70788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lt1"/>
                  </a:solidFill>
                  <a:latin typeface="Impact" panose="020B080603090205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b="1" dirty="0">
                  <a:latin typeface="微软雅黑"/>
                  <a:ea typeface="微软雅黑"/>
                  <a:cs typeface="+mn-ea"/>
                  <a:sym typeface="微软雅黑"/>
                </a:rPr>
                <a:t>中心宗旨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539552" y="427069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中心宗旨</a:t>
            </a:r>
            <a:endParaRPr lang="en-US" altLang="zh-CN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951640" y="3321804"/>
            <a:ext cx="660132" cy="6601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02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C9E1EBAD-6195-4D62-99A4-8FDF513E004D}"/>
              </a:ext>
            </a:extLst>
          </p:cNvPr>
          <p:cNvSpPr txBox="1"/>
          <p:nvPr/>
        </p:nvSpPr>
        <p:spPr>
          <a:xfrm>
            <a:off x="547793" y="809580"/>
            <a:ext cx="7800307" cy="766952"/>
          </a:xfrm>
          <a:prstGeom prst="rect">
            <a:avLst/>
          </a:prstGeom>
          <a:noFill/>
        </p:spPr>
        <p:txBody>
          <a:bodyPr wrap="square" lIns="71067" tIns="35534" rIns="71067" bIns="35534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為因應</a:t>
            </a:r>
            <a:r>
              <a:rPr lang="zh-TW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產業需要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與</a:t>
            </a:r>
            <a:r>
              <a:rPr lang="zh-TW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產學合作需求</a:t>
            </a:r>
            <a:r>
              <a:rPr lang="zh-TW" altLang="en-US" sz="1600" b="1" dirty="0">
                <a:solidFill>
                  <a:schemeClr val="tx2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，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因此中心自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2018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年起協助教師進行以下之工作，並自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2022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  <a:sym typeface="微软雅黑"/>
              </a:rPr>
              <a:t>年起轉型成為管理學院級中心。</a:t>
            </a:r>
            <a:endParaRPr lang="en-US" altLang="zh-TW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3C0786-B09F-420D-881E-35438D73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5" name="椭圆 11">
            <a:extLst>
              <a:ext uri="{FF2B5EF4-FFF2-40B4-BE49-F238E27FC236}">
                <a16:creationId xmlns:a16="http://schemas.microsoft.com/office/drawing/2014/main" id="{0434CD11-1C22-BF06-0054-2E5CC1671001}"/>
              </a:ext>
            </a:extLst>
          </p:cNvPr>
          <p:cNvSpPr/>
          <p:nvPr/>
        </p:nvSpPr>
        <p:spPr>
          <a:xfrm>
            <a:off x="5792553" y="1988613"/>
            <a:ext cx="660132" cy="66013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5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6640B56B-151B-A32E-9C40-9C91B2A12569}"/>
              </a:ext>
            </a:extLst>
          </p:cNvPr>
          <p:cNvSpPr txBox="1"/>
          <p:nvPr/>
        </p:nvSpPr>
        <p:spPr>
          <a:xfrm>
            <a:off x="6557786" y="1988613"/>
            <a:ext cx="1692008" cy="91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Clr>
                <a:srgbClr val="0070C0"/>
              </a:buClr>
              <a:buNone/>
            </a:pPr>
            <a:r>
              <a:rPr lang="zh-TW" altLang="en-US" sz="1600" dirty="0">
                <a:solidFill>
                  <a:schemeClr val="tx2"/>
                </a:solidFill>
                <a:sym typeface="微软雅黑"/>
              </a:rPr>
              <a:t>產業政策發展與規劃諮詢</a:t>
            </a:r>
            <a:endParaRPr lang="zh-CN" altLang="en-US" sz="1600" dirty="0">
              <a:solidFill>
                <a:schemeClr val="tx2"/>
              </a:solidFill>
              <a:latin typeface="微软雅黑"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205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5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50"/>
                            </p:stCondLst>
                            <p:childTnLst>
                              <p:par>
                                <p:cTn id="6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50"/>
                            </p:stCondLst>
                            <p:childTnLst>
                              <p:par>
                                <p:cTn id="6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950"/>
                            </p:stCondLst>
                            <p:childTnLst>
                              <p:par>
                                <p:cTn id="8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 animBg="1"/>
      <p:bldP spid="16" grpId="0"/>
      <p:bldP spid="22" grpId="0"/>
      <p:bldP spid="24" grpId="0"/>
      <p:bldP spid="29" grpId="0"/>
      <p:bldP spid="9" grpId="0" animBg="1"/>
      <p:bldP spid="34" grpId="0"/>
      <p:bldP spid="25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>
            <a:extLst>
              <a:ext uri="{FF2B5EF4-FFF2-40B4-BE49-F238E27FC236}">
                <a16:creationId xmlns:a16="http://schemas.microsoft.com/office/drawing/2014/main" id="{AE02C9DB-9FF5-4D60-9319-76CEFF2FF05D}"/>
              </a:ext>
            </a:extLst>
          </p:cNvPr>
          <p:cNvSpPr txBox="1"/>
          <p:nvPr/>
        </p:nvSpPr>
        <p:spPr>
          <a:xfrm>
            <a:off x="5004048" y="854206"/>
            <a:ext cx="40064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1050" b="1" i="0" dirty="0">
                <a:solidFill>
                  <a:srgbClr val="0054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高雄城市發展，近來在</a:t>
            </a:r>
            <a:r>
              <a:rPr lang="zh-TW" altLang="en-US" sz="105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政府積極推動南科、路科與橋科、仁武產業園區、楠梓科技產業園區、亞灣區</a:t>
            </a:r>
            <a:r>
              <a:rPr lang="en-US" altLang="zh-TW" sz="105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5GAIoT</a:t>
            </a:r>
            <a:r>
              <a:rPr lang="zh-TW" altLang="en-US" sz="105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創意園區等形成的高科技</a:t>
            </a:r>
            <a:r>
              <a:rPr lang="en-US" altLang="zh-TW" sz="105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105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廊道開發計畫</a:t>
            </a:r>
            <a:r>
              <a:rPr lang="zh-TW" altLang="en-US" sz="1050" b="1" i="0" dirty="0">
                <a:solidFill>
                  <a:srgbClr val="0054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，將帶動中下游產業鏈群聚，除了將厚植高雄科技產業基礎，未來十年更將帶來數萬個工作機會，與超過</a:t>
            </a:r>
            <a:r>
              <a:rPr lang="en-US" altLang="zh-TW" sz="1050" b="1" i="0" dirty="0">
                <a:solidFill>
                  <a:srgbClr val="0054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050" b="1" i="0" dirty="0">
                <a:solidFill>
                  <a:srgbClr val="0054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千億產值，將帶動南台灣科技產業鏈翻轉，也成為高雄都會蛻變轉型新契機。</a:t>
            </a:r>
            <a:endParaRPr lang="en-US" altLang="zh-TW" sz="1050" b="1" i="0" dirty="0">
              <a:solidFill>
                <a:srgbClr val="0054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ts val="300"/>
              </a:spcBef>
            </a:pP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(</a:t>
            </a:r>
            <a:r>
              <a:rPr lang="zh-TW" alt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資料來源：自由時報</a:t>
            </a: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zh-TW" alt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5" y="3955227"/>
            <a:ext cx="2024669" cy="1138877"/>
          </a:xfrm>
          <a:prstGeom prst="rect">
            <a:avLst/>
          </a:prstGeom>
        </p:spPr>
      </p:pic>
      <p:cxnSp>
        <p:nvCxnSpPr>
          <p:cNvPr id="19" name="直線接點 18"/>
          <p:cNvCxnSpPr/>
          <p:nvPr/>
        </p:nvCxnSpPr>
        <p:spPr>
          <a:xfrm flipH="1">
            <a:off x="4591505" y="2957822"/>
            <a:ext cx="1" cy="86409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/>
          <p:cNvSpPr txBox="1"/>
          <p:nvPr/>
        </p:nvSpPr>
        <p:spPr>
          <a:xfrm>
            <a:off x="492526" y="1907540"/>
            <a:ext cx="1692008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r">
              <a:buClr>
                <a:srgbClr val="0070C0"/>
              </a:buClr>
              <a:buNone/>
            </a:pP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橋頭科學園區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微软雅黑"/>
              <a:ea typeface="微软雅黑"/>
              <a:sym typeface="微软雅黑"/>
            </a:endParaRPr>
          </a:p>
        </p:txBody>
      </p:sp>
      <p:sp>
        <p:nvSpPr>
          <p:cNvPr id="22" name="TextBox 41"/>
          <p:cNvSpPr txBox="1"/>
          <p:nvPr/>
        </p:nvSpPr>
        <p:spPr>
          <a:xfrm>
            <a:off x="5718156" y="3658042"/>
            <a:ext cx="239869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Clr>
                <a:srgbClr val="0070C0"/>
              </a:buClr>
              <a:buNone/>
            </a:pP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仁武產業園區</a:t>
            </a:r>
            <a:endParaRPr lang="zh-CN" altLang="en-US" sz="1600" b="0" dirty="0">
              <a:solidFill>
                <a:schemeClr val="tx2">
                  <a:lumMod val="75000"/>
                </a:schemeClr>
              </a:solidFill>
              <a:sym typeface="微软雅黑"/>
            </a:endParaRPr>
          </a:p>
        </p:txBody>
      </p:sp>
      <p:sp>
        <p:nvSpPr>
          <p:cNvPr id="24" name="TextBox 43"/>
          <p:cNvSpPr txBox="1"/>
          <p:nvPr/>
        </p:nvSpPr>
        <p:spPr>
          <a:xfrm>
            <a:off x="6782652" y="1851670"/>
            <a:ext cx="18802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Clr>
                <a:srgbClr val="FFB601"/>
              </a:buClr>
              <a:buNone/>
            </a:pP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sym typeface="微软雅黑"/>
              </a:rPr>
              <a:t>楠梓科技產業園區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sym typeface="微软雅黑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39552" y="427069"/>
            <a:ext cx="106182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cs typeface="+mn-ea"/>
                <a:sym typeface="微软雅黑"/>
              </a:rPr>
              <a:t>中心宗旨</a:t>
            </a:r>
            <a:endParaRPr lang="en-US" altLang="zh-CN" b="1" dirty="0">
              <a:solidFill>
                <a:schemeClr val="bg1"/>
              </a:solidFill>
              <a:cs typeface="+mn-ea"/>
              <a:sym typeface="微软雅黑"/>
            </a:endParaRP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C9E1EBAD-6195-4D62-99A4-8FDF513E004D}"/>
              </a:ext>
            </a:extLst>
          </p:cNvPr>
          <p:cNvSpPr txBox="1"/>
          <p:nvPr/>
        </p:nvSpPr>
        <p:spPr>
          <a:xfrm>
            <a:off x="327514" y="843758"/>
            <a:ext cx="3751024" cy="1002273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  <a:ln w="6350">
            <a:solidFill>
              <a:schemeClr val="accent1"/>
            </a:solidFill>
          </a:ln>
        </p:spPr>
        <p:txBody>
          <a:bodyPr wrap="square" lIns="71067" tIns="35534" rIns="71067" bIns="35534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>
              <a:lnSpc>
                <a:spcPts val="2500"/>
              </a:lnSpc>
            </a:pP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除了為</a:t>
            </a:r>
            <a:r>
              <a:rPr lang="zh-TW" altLang="en-US" sz="1600" b="1" dirty="0">
                <a:solidFill>
                  <a:srgbClr val="FF0000"/>
                </a:solidFill>
                <a:latin typeface="微软雅黑"/>
                <a:ea typeface="微软雅黑"/>
                <a:sym typeface="微软雅黑"/>
              </a:rPr>
              <a:t>南部地區企業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提供專業與實務之學研服務外，未來期待為</a:t>
            </a:r>
            <a:r>
              <a:rPr lang="zh-TW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软雅黑"/>
                <a:ea typeface="微软雅黑"/>
                <a:sym typeface="微软雅黑"/>
              </a:rPr>
              <a:t>三個園區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微软雅黑"/>
              </a:rPr>
              <a:t>之產業貢獻務實之研究能量。</a:t>
            </a:r>
            <a:endParaRPr lang="en-US" altLang="zh-TW" sz="1600" b="1" dirty="0">
              <a:solidFill>
                <a:schemeClr val="accent1">
                  <a:lumMod val="75000"/>
                </a:schemeClr>
              </a:solidFill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3C0786-B09F-420D-881E-35438D73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3" name="椭圆 54"/>
          <p:cNvSpPr/>
          <p:nvPr/>
        </p:nvSpPr>
        <p:spPr>
          <a:xfrm>
            <a:off x="2894700" y="2353753"/>
            <a:ext cx="3477652" cy="1802173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" fmla="*/ 0 w 3487467"/>
              <a:gd name="connsiteY0" fmla="*/ 0 h 1719830"/>
              <a:gd name="connsiteX1" fmla="*/ 3439660 w 3487467"/>
              <a:gd name="connsiteY1" fmla="*/ 0 h 1719830"/>
              <a:gd name="connsiteX2" fmla="*/ 1719830 w 3487467"/>
              <a:gd name="connsiteY2" fmla="*/ 1719830 h 1719830"/>
              <a:gd name="connsiteX3" fmla="*/ 0 w 3487467"/>
              <a:gd name="connsiteY3" fmla="*/ 0 h 1719830"/>
              <a:gd name="connsiteX0" fmla="*/ 6132 w 3493599"/>
              <a:gd name="connsiteY0" fmla="*/ 130018 h 1849848"/>
              <a:gd name="connsiteX1" fmla="*/ 3445792 w 3493599"/>
              <a:gd name="connsiteY1" fmla="*/ 130018 h 1849848"/>
              <a:gd name="connsiteX2" fmla="*/ 1725962 w 3493599"/>
              <a:gd name="connsiteY2" fmla="*/ 1849848 h 1849848"/>
              <a:gd name="connsiteX3" fmla="*/ 6132 w 3493599"/>
              <a:gd name="connsiteY3" fmla="*/ 130018 h 1849848"/>
              <a:gd name="connsiteX0" fmla="*/ 6132 w 3493599"/>
              <a:gd name="connsiteY0" fmla="*/ 35412 h 1755242"/>
              <a:gd name="connsiteX1" fmla="*/ 3445792 w 3493599"/>
              <a:gd name="connsiteY1" fmla="*/ 35412 h 1755242"/>
              <a:gd name="connsiteX2" fmla="*/ 1725962 w 3493599"/>
              <a:gd name="connsiteY2" fmla="*/ 1755242 h 1755242"/>
              <a:gd name="connsiteX3" fmla="*/ 6132 w 3493599"/>
              <a:gd name="connsiteY3" fmla="*/ 35412 h 1755242"/>
              <a:gd name="connsiteX0" fmla="*/ 4377 w 3488420"/>
              <a:gd name="connsiteY0" fmla="*/ 11795 h 1772900"/>
              <a:gd name="connsiteX1" fmla="*/ 3450912 w 3488420"/>
              <a:gd name="connsiteY1" fmla="*/ 53046 h 1772900"/>
              <a:gd name="connsiteX2" fmla="*/ 1731082 w 3488420"/>
              <a:gd name="connsiteY2" fmla="*/ 1772876 h 1772900"/>
              <a:gd name="connsiteX3" fmla="*/ 4377 w 3488420"/>
              <a:gd name="connsiteY3" fmla="*/ 11795 h 1772900"/>
              <a:gd name="connsiteX0" fmla="*/ 39013 w 3522446"/>
              <a:gd name="connsiteY0" fmla="*/ 134148 h 1909003"/>
              <a:gd name="connsiteX1" fmla="*/ 3485548 w 3522446"/>
              <a:gd name="connsiteY1" fmla="*/ 175399 h 1909003"/>
              <a:gd name="connsiteX2" fmla="*/ 1738217 w 3522446"/>
              <a:gd name="connsiteY2" fmla="*/ 1908979 h 1909003"/>
              <a:gd name="connsiteX3" fmla="*/ 39013 w 3522446"/>
              <a:gd name="connsiteY3" fmla="*/ 134148 h 1909003"/>
              <a:gd name="connsiteX0" fmla="*/ 55067 w 3553265"/>
              <a:gd name="connsiteY0" fmla="*/ 134148 h 1909002"/>
              <a:gd name="connsiteX1" fmla="*/ 3501602 w 3553265"/>
              <a:gd name="connsiteY1" fmla="*/ 175399 h 1909002"/>
              <a:gd name="connsiteX2" fmla="*/ 1754271 w 3553265"/>
              <a:gd name="connsiteY2" fmla="*/ 1908979 h 1909002"/>
              <a:gd name="connsiteX3" fmla="*/ 55067 w 3553265"/>
              <a:gd name="connsiteY3" fmla="*/ 134148 h 1909002"/>
              <a:gd name="connsiteX0" fmla="*/ 39426 w 3502160"/>
              <a:gd name="connsiteY0" fmla="*/ 134148 h 1909003"/>
              <a:gd name="connsiteX1" fmla="*/ 3465335 w 3502160"/>
              <a:gd name="connsiteY1" fmla="*/ 175399 h 1909003"/>
              <a:gd name="connsiteX2" fmla="*/ 1718004 w 3502160"/>
              <a:gd name="connsiteY2" fmla="*/ 1908979 h 1909003"/>
              <a:gd name="connsiteX3" fmla="*/ 39426 w 3502160"/>
              <a:gd name="connsiteY3" fmla="*/ 134148 h 1909003"/>
              <a:gd name="connsiteX0" fmla="*/ 8999 w 3471733"/>
              <a:gd name="connsiteY0" fmla="*/ 21578 h 1796433"/>
              <a:gd name="connsiteX1" fmla="*/ 3434908 w 3471733"/>
              <a:gd name="connsiteY1" fmla="*/ 62829 h 1796433"/>
              <a:gd name="connsiteX2" fmla="*/ 1687577 w 3471733"/>
              <a:gd name="connsiteY2" fmla="*/ 1796409 h 1796433"/>
              <a:gd name="connsiteX3" fmla="*/ 8999 w 3471733"/>
              <a:gd name="connsiteY3" fmla="*/ 21578 h 1796433"/>
              <a:gd name="connsiteX0" fmla="*/ 39425 w 3502159"/>
              <a:gd name="connsiteY0" fmla="*/ 135675 h 1931154"/>
              <a:gd name="connsiteX1" fmla="*/ 3465334 w 3502159"/>
              <a:gd name="connsiteY1" fmla="*/ 176926 h 1931154"/>
              <a:gd name="connsiteX2" fmla="*/ 1718003 w 3502159"/>
              <a:gd name="connsiteY2" fmla="*/ 1931131 h 1931154"/>
              <a:gd name="connsiteX3" fmla="*/ 39425 w 3502159"/>
              <a:gd name="connsiteY3" fmla="*/ 135675 h 1931154"/>
              <a:gd name="connsiteX0" fmla="*/ 7276 w 3470010"/>
              <a:gd name="connsiteY0" fmla="*/ 26065 h 1821544"/>
              <a:gd name="connsiteX1" fmla="*/ 3433185 w 3470010"/>
              <a:gd name="connsiteY1" fmla="*/ 67316 h 1821544"/>
              <a:gd name="connsiteX2" fmla="*/ 1685854 w 3470010"/>
              <a:gd name="connsiteY2" fmla="*/ 1821521 h 1821544"/>
              <a:gd name="connsiteX3" fmla="*/ 7276 w 3470010"/>
              <a:gd name="connsiteY3" fmla="*/ 26065 h 1821544"/>
              <a:gd name="connsiteX0" fmla="*/ 12669 w 3492943"/>
              <a:gd name="connsiteY0" fmla="*/ 26065 h 1822469"/>
              <a:gd name="connsiteX1" fmla="*/ 3438578 w 3492943"/>
              <a:gd name="connsiteY1" fmla="*/ 67316 h 1822469"/>
              <a:gd name="connsiteX2" fmla="*/ 1691247 w 3492943"/>
              <a:gd name="connsiteY2" fmla="*/ 1821521 h 1822469"/>
              <a:gd name="connsiteX3" fmla="*/ 12669 w 3492943"/>
              <a:gd name="connsiteY3" fmla="*/ 26065 h 1822469"/>
              <a:gd name="connsiteX0" fmla="*/ 48756 w 3529030"/>
              <a:gd name="connsiteY0" fmla="*/ 3139 h 1799516"/>
              <a:gd name="connsiteX1" fmla="*/ 3474665 w 3529030"/>
              <a:gd name="connsiteY1" fmla="*/ 44390 h 1799516"/>
              <a:gd name="connsiteX2" fmla="*/ 1727334 w 3529030"/>
              <a:gd name="connsiteY2" fmla="*/ 1798595 h 1799516"/>
              <a:gd name="connsiteX3" fmla="*/ 48756 w 3529030"/>
              <a:gd name="connsiteY3" fmla="*/ 3139 h 1799516"/>
              <a:gd name="connsiteX0" fmla="*/ 48756 w 3529030"/>
              <a:gd name="connsiteY0" fmla="*/ 5796 h 1802173"/>
              <a:gd name="connsiteX1" fmla="*/ 3474665 w 3529030"/>
              <a:gd name="connsiteY1" fmla="*/ 47047 h 1802173"/>
              <a:gd name="connsiteX2" fmla="*/ 1727334 w 3529030"/>
              <a:gd name="connsiteY2" fmla="*/ 1801252 h 1802173"/>
              <a:gd name="connsiteX3" fmla="*/ 48756 w 3529030"/>
              <a:gd name="connsiteY3" fmla="*/ 5796 h 1802173"/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272615" y="3711818"/>
            <a:ext cx="660132" cy="66013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02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992059" y="2019705"/>
            <a:ext cx="660132" cy="66013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03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632343" y="2030315"/>
            <a:ext cx="660132" cy="66013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01</a:t>
            </a:r>
            <a:endParaRPr lang="zh-CN" altLang="en-US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4" y="2228968"/>
            <a:ext cx="2022033" cy="11385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1C77522-6E49-451D-A065-BBC0325173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7"/>
          <a:stretch/>
        </p:blipFill>
        <p:spPr>
          <a:xfrm>
            <a:off x="3586717" y="1246005"/>
            <a:ext cx="2019618" cy="168578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38F3C7-C652-4881-AD40-6FA4BC39BAA8}"/>
              </a:ext>
            </a:extLst>
          </p:cNvPr>
          <p:cNvSpPr txBox="1"/>
          <p:nvPr/>
        </p:nvSpPr>
        <p:spPr>
          <a:xfrm>
            <a:off x="5596880" y="3938897"/>
            <a:ext cx="264124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仁武產業園區以航太工業、精密製造、電子及機械產業為主</a:t>
            </a:r>
            <a:r>
              <a:rPr lang="en-US" altLang="zh-TW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,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近期航太供應鏈「駐龍密」、「成新科技」、「科力航太」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,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以及汽車電子「元山科技」、半導體設備大「天正國際」等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5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家上市櫃公司進駐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,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高雄市長陳其邁也提及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: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仁武產業園區預計釋出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6300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職缺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,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創造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242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億年產值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,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也會帶動園區周邊生活機能需求。</a:t>
            </a:r>
            <a:endParaRPr lang="en-US" altLang="zh-TW" sz="900" dirty="0">
              <a:solidFill>
                <a:srgbClr val="00549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/>
            </a:endParaRPr>
          </a:p>
          <a:p>
            <a:pPr algn="just">
              <a:spcBef>
                <a:spcPts val="300"/>
              </a:spcBef>
            </a:pP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/>
              </a:rPr>
              <a:t>(</a:t>
            </a:r>
            <a:r>
              <a:rPr lang="zh-TW" alt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資料來源：聯合新聞網</a:t>
            </a: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zh-TW" altLang="en-US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zh-TW" altLang="en-US" sz="900" dirty="0">
              <a:solidFill>
                <a:srgbClr val="0054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3DF0B7B-AC39-405B-876D-4C8C0F439014}"/>
              </a:ext>
            </a:extLst>
          </p:cNvPr>
          <p:cNvSpPr txBox="1"/>
          <p:nvPr/>
        </p:nvSpPr>
        <p:spPr>
          <a:xfrm>
            <a:off x="249129" y="3404706"/>
            <a:ext cx="210041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橋頭科學園區串連台南科學園區、路竹科學園區、楠梓科技產業園區及亞灣</a:t>
            </a:r>
            <a:r>
              <a:rPr lang="en-US" altLang="zh-TW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 </a:t>
            </a:r>
            <a:r>
              <a:rPr lang="en-US" altLang="zh-TW" sz="900" dirty="0" err="1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創新園區，將發揮半導體產業鏈群聚效益，成為全台最完整的半導體產業聚落。</a:t>
            </a:r>
          </a:p>
          <a:p>
            <a:pPr algn="just"/>
            <a:r>
              <a:rPr lang="zh-TW" altLang="en-US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橋頭科學園區將重點引入半導體、航太、智慧機械、精準健康及</a:t>
            </a:r>
            <a:r>
              <a:rPr lang="en-US" altLang="zh-TW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軟體服務</a:t>
            </a:r>
            <a:r>
              <a:rPr lang="zh-TW" altLang="en-US" sz="900" dirty="0">
                <a:solidFill>
                  <a:srgbClr val="0054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等五大創新產業</a:t>
            </a:r>
            <a:r>
              <a:rPr lang="zh-TW" altLang="en-US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，以引領在地產業升級、導向「</a:t>
            </a:r>
            <a:r>
              <a:rPr lang="en-US" altLang="zh-TW" sz="900" dirty="0" err="1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AIoT</a:t>
            </a:r>
            <a:r>
              <a:rPr lang="zh-TW" altLang="en-US" sz="900" dirty="0">
                <a:solidFill>
                  <a:srgbClr val="FF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」領域發展為方向。</a:t>
            </a:r>
            <a:endParaRPr lang="en-US" altLang="zh-TW" sz="900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300"/>
              </a:spcBef>
            </a:pP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資料來源：高雄市政府透明市政成果網</a:t>
            </a:r>
            <a:r>
              <a:rPr lang="en-US" altLang="zh-TW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5068163-8535-CFB6-7D48-4E8A3FD88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699" y="1707654"/>
            <a:ext cx="2478421" cy="14962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5FF8C9E-3867-D058-2F53-7C47FD45E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669" y="2139702"/>
            <a:ext cx="1880250" cy="14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"/>
                            </p:stCondLst>
                            <p:childTnLst>
                              <p:par>
                                <p:cTn id="3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5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9" grpId="0"/>
      <p:bldP spid="34" grpId="0" animBg="1"/>
      <p:bldP spid="3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305">
            <a:extLst>
              <a:ext uri="{FF2B5EF4-FFF2-40B4-BE49-F238E27FC236}">
                <a16:creationId xmlns:a16="http://schemas.microsoft.com/office/drawing/2014/main" id="{7F929FFB-24CE-43CE-814E-815B3A63D8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5108575" cy="5146675"/>
          </a:xfrm>
          <a:custGeom>
            <a:avLst/>
            <a:gdLst>
              <a:gd name="T0" fmla="*/ 2365 w 3218"/>
              <a:gd name="T1" fmla="*/ 0 h 3242"/>
              <a:gd name="T2" fmla="*/ 0 w 3218"/>
              <a:gd name="T3" fmla="*/ 0 h 3242"/>
              <a:gd name="T4" fmla="*/ 0 w 3218"/>
              <a:gd name="T5" fmla="*/ 2356 h 3242"/>
              <a:gd name="T6" fmla="*/ 885 w 3218"/>
              <a:gd name="T7" fmla="*/ 3242 h 3242"/>
              <a:gd name="T8" fmla="*/ 3218 w 3218"/>
              <a:gd name="T9" fmla="*/ 907 h 3242"/>
              <a:gd name="T10" fmla="*/ 3218 w 3218"/>
              <a:gd name="T11" fmla="*/ 854 h 3242"/>
              <a:gd name="T12" fmla="*/ 2365 w 3218"/>
              <a:gd name="T13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18" h="3242">
                <a:moveTo>
                  <a:pt x="2365" y="0"/>
                </a:moveTo>
                <a:lnTo>
                  <a:pt x="0" y="0"/>
                </a:lnTo>
                <a:lnTo>
                  <a:pt x="0" y="2356"/>
                </a:lnTo>
                <a:lnTo>
                  <a:pt x="885" y="3242"/>
                </a:lnTo>
                <a:lnTo>
                  <a:pt x="3218" y="907"/>
                </a:lnTo>
                <a:lnTo>
                  <a:pt x="3218" y="854"/>
                </a:lnTo>
                <a:lnTo>
                  <a:pt x="236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TextBox 48">
            <a:extLst>
              <a:ext uri="{FF2B5EF4-FFF2-40B4-BE49-F238E27FC236}">
                <a16:creationId xmlns:a16="http://schemas.microsoft.com/office/drawing/2014/main" id="{8E07D5A0-CBF7-4A45-9B14-8634EFC8BE0B}"/>
              </a:ext>
            </a:extLst>
          </p:cNvPr>
          <p:cNvSpPr txBox="1"/>
          <p:nvPr/>
        </p:nvSpPr>
        <p:spPr>
          <a:xfrm>
            <a:off x="4315323" y="1894642"/>
            <a:ext cx="41764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4400" b="1" dirty="0">
                <a:solidFill>
                  <a:schemeClr val="accent1"/>
                </a:solidFill>
                <a:cs typeface="+mn-ea"/>
                <a:sym typeface="微软雅黑"/>
              </a:rPr>
              <a:t>成員介紹</a:t>
            </a:r>
            <a:endParaRPr lang="en-GB" altLang="zh-CN" sz="4400" b="1" dirty="0">
              <a:solidFill>
                <a:schemeClr val="accent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9C268D9-2E4E-4CBA-9EA1-2B715621AF3A}"/>
              </a:ext>
            </a:extLst>
          </p:cNvPr>
          <p:cNvSpPr txBox="1"/>
          <p:nvPr/>
        </p:nvSpPr>
        <p:spPr>
          <a:xfrm>
            <a:off x="4315323" y="2576752"/>
            <a:ext cx="389876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企業整合研究中心（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EIRC</a:t>
            </a:r>
            <a:r>
              <a:rPr lang="zh-TW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）</a:t>
            </a:r>
          </a:p>
          <a:p>
            <a:pPr eaLnBrk="0" hangingPunct="0"/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cs typeface="+mn-ea"/>
                <a:sym typeface="微软雅黑"/>
              </a:rPr>
              <a:t>Enterprise Integration Research Center</a:t>
            </a:r>
          </a:p>
          <a:p>
            <a:pPr eaLnBrk="0" hangingPunct="0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1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7020272" y="4073503"/>
            <a:ext cx="1449228" cy="1450575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3301">
            <a:extLst>
              <a:ext uri="{FF2B5EF4-FFF2-40B4-BE49-F238E27FC236}">
                <a16:creationId xmlns:a16="http://schemas.microsoft.com/office/drawing/2014/main" id="{3EFCBE47-E6A2-464D-9D13-CD9E22F00884}"/>
              </a:ext>
            </a:extLst>
          </p:cNvPr>
          <p:cNvSpPr>
            <a:spLocks/>
          </p:cNvSpPr>
          <p:nvPr/>
        </p:nvSpPr>
        <p:spPr bwMode="auto">
          <a:xfrm>
            <a:off x="8100392" y="3867894"/>
            <a:ext cx="848829" cy="849617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3301">
            <a:extLst>
              <a:ext uri="{FF2B5EF4-FFF2-40B4-BE49-F238E27FC236}">
                <a16:creationId xmlns:a16="http://schemas.microsoft.com/office/drawing/2014/main" id="{9E87D0C4-0ADC-4B6F-B423-F2763A801957}"/>
              </a:ext>
            </a:extLst>
          </p:cNvPr>
          <p:cNvSpPr>
            <a:spLocks/>
          </p:cNvSpPr>
          <p:nvPr/>
        </p:nvSpPr>
        <p:spPr bwMode="auto">
          <a:xfrm>
            <a:off x="6156424" y="3711199"/>
            <a:ext cx="1201261" cy="1202378"/>
          </a:xfrm>
          <a:custGeom>
            <a:avLst/>
            <a:gdLst>
              <a:gd name="T0" fmla="*/ 1617 w 3233"/>
              <a:gd name="T1" fmla="*/ 3236 h 3236"/>
              <a:gd name="T2" fmla="*/ 0 w 3233"/>
              <a:gd name="T3" fmla="*/ 1619 h 3236"/>
              <a:gd name="T4" fmla="*/ 1617 w 3233"/>
              <a:gd name="T5" fmla="*/ 0 h 3236"/>
              <a:gd name="T6" fmla="*/ 3233 w 3233"/>
              <a:gd name="T7" fmla="*/ 1619 h 3236"/>
              <a:gd name="T8" fmla="*/ 1617 w 3233"/>
              <a:gd name="T9" fmla="*/ 32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33" h="3236">
                <a:moveTo>
                  <a:pt x="1617" y="3236"/>
                </a:moveTo>
                <a:lnTo>
                  <a:pt x="0" y="1619"/>
                </a:lnTo>
                <a:lnTo>
                  <a:pt x="1617" y="0"/>
                </a:lnTo>
                <a:lnTo>
                  <a:pt x="3233" y="1619"/>
                </a:lnTo>
                <a:lnTo>
                  <a:pt x="1617" y="3236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A36BE2C-1382-468F-881F-EEE4F6713505}"/>
              </a:ext>
            </a:extLst>
          </p:cNvPr>
          <p:cNvSpPr>
            <a:spLocks/>
          </p:cNvSpPr>
          <p:nvPr/>
        </p:nvSpPr>
        <p:spPr bwMode="auto">
          <a:xfrm>
            <a:off x="1519228" y="761397"/>
            <a:ext cx="1750544" cy="1752708"/>
          </a:xfrm>
          <a:custGeom>
            <a:avLst/>
            <a:gdLst>
              <a:gd name="T0" fmla="*/ 809 w 1619"/>
              <a:gd name="T1" fmla="*/ 1621 h 1621"/>
              <a:gd name="T2" fmla="*/ 0 w 1619"/>
              <a:gd name="T3" fmla="*/ 810 h 1621"/>
              <a:gd name="T4" fmla="*/ 809 w 1619"/>
              <a:gd name="T5" fmla="*/ 0 h 1621"/>
              <a:gd name="T6" fmla="*/ 1619 w 1619"/>
              <a:gd name="T7" fmla="*/ 810 h 1621"/>
              <a:gd name="T8" fmla="*/ 809 w 1619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1">
                <a:moveTo>
                  <a:pt x="809" y="1621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D3D3CEF-08CB-4A4E-B712-70B3C234E138}"/>
              </a:ext>
            </a:extLst>
          </p:cNvPr>
          <p:cNvSpPr>
            <a:spLocks/>
          </p:cNvSpPr>
          <p:nvPr/>
        </p:nvSpPr>
        <p:spPr bwMode="auto">
          <a:xfrm>
            <a:off x="1529220" y="2507786"/>
            <a:ext cx="1750544" cy="1751626"/>
          </a:xfrm>
          <a:custGeom>
            <a:avLst/>
            <a:gdLst>
              <a:gd name="T0" fmla="*/ 809 w 1619"/>
              <a:gd name="T1" fmla="*/ 1620 h 1620"/>
              <a:gd name="T2" fmla="*/ 0 w 1619"/>
              <a:gd name="T3" fmla="*/ 810 h 1620"/>
              <a:gd name="T4" fmla="*/ 809 w 1619"/>
              <a:gd name="T5" fmla="*/ 0 h 1620"/>
              <a:gd name="T6" fmla="*/ 1619 w 1619"/>
              <a:gd name="T7" fmla="*/ 810 h 1620"/>
              <a:gd name="T8" fmla="*/ 809 w 1619"/>
              <a:gd name="T9" fmla="*/ 1620 h 1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9" h="1620">
                <a:moveTo>
                  <a:pt x="809" y="1620"/>
                </a:moveTo>
                <a:lnTo>
                  <a:pt x="0" y="810"/>
                </a:lnTo>
                <a:lnTo>
                  <a:pt x="809" y="0"/>
                </a:lnTo>
                <a:lnTo>
                  <a:pt x="1619" y="810"/>
                </a:lnTo>
                <a:lnTo>
                  <a:pt x="809" y="162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C6C2BE-C40C-4C0E-A77C-98D270BBAC2D}"/>
              </a:ext>
            </a:extLst>
          </p:cNvPr>
          <p:cNvSpPr>
            <a:spLocks/>
          </p:cNvSpPr>
          <p:nvPr/>
        </p:nvSpPr>
        <p:spPr bwMode="auto">
          <a:xfrm>
            <a:off x="2394500" y="1637063"/>
            <a:ext cx="1751626" cy="1752708"/>
          </a:xfrm>
          <a:custGeom>
            <a:avLst/>
            <a:gdLst>
              <a:gd name="T0" fmla="*/ 810 w 1620"/>
              <a:gd name="T1" fmla="*/ 1621 h 1621"/>
              <a:gd name="T2" fmla="*/ 0 w 1620"/>
              <a:gd name="T3" fmla="*/ 811 h 1621"/>
              <a:gd name="T4" fmla="*/ 810 w 1620"/>
              <a:gd name="T5" fmla="*/ 0 h 1621"/>
              <a:gd name="T6" fmla="*/ 1620 w 1620"/>
              <a:gd name="T7" fmla="*/ 811 h 1621"/>
              <a:gd name="T8" fmla="*/ 810 w 1620"/>
              <a:gd name="T9" fmla="*/ 162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0" h="1621">
                <a:moveTo>
                  <a:pt x="810" y="1621"/>
                </a:moveTo>
                <a:lnTo>
                  <a:pt x="0" y="811"/>
                </a:lnTo>
                <a:lnTo>
                  <a:pt x="810" y="0"/>
                </a:lnTo>
                <a:lnTo>
                  <a:pt x="1620" y="811"/>
                </a:lnTo>
                <a:lnTo>
                  <a:pt x="810" y="16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DF45C9C-0F82-48FA-8FF2-C18275FDF3C0}"/>
              </a:ext>
            </a:extLst>
          </p:cNvPr>
          <p:cNvGrpSpPr/>
          <p:nvPr/>
        </p:nvGrpSpPr>
        <p:grpSpPr>
          <a:xfrm>
            <a:off x="539552" y="1269110"/>
            <a:ext cx="2488452" cy="2489990"/>
            <a:chOff x="265239" y="1114832"/>
            <a:chExt cx="2796817" cy="2798546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26" name="Freeform 3297">
              <a:extLst>
                <a:ext uri="{FF2B5EF4-FFF2-40B4-BE49-F238E27FC236}">
                  <a16:creationId xmlns:a16="http://schemas.microsoft.com/office/drawing/2014/main" id="{5ED01EE8-8BBD-47ED-A993-C8549BAFB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39" y="1114832"/>
              <a:ext cx="2796817" cy="2798546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44500" dist="63500" dir="2700000" algn="l" rotWithShape="0">
                <a:prstClr val="black">
                  <a:alpha val="3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3297">
              <a:extLst>
                <a:ext uri="{FF2B5EF4-FFF2-40B4-BE49-F238E27FC236}">
                  <a16:creationId xmlns:a16="http://schemas.microsoft.com/office/drawing/2014/main" id="{3DFA7D73-9440-4A5C-AD3D-021F8E079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83" y="1211088"/>
              <a:ext cx="2580144" cy="2581737"/>
            </a:xfrm>
            <a:custGeom>
              <a:avLst/>
              <a:gdLst>
                <a:gd name="T0" fmla="*/ 1619 w 3239"/>
                <a:gd name="T1" fmla="*/ 3241 h 3241"/>
                <a:gd name="T2" fmla="*/ 0 w 3239"/>
                <a:gd name="T3" fmla="*/ 1620 h 3241"/>
                <a:gd name="T4" fmla="*/ 1619 w 3239"/>
                <a:gd name="T5" fmla="*/ 0 h 3241"/>
                <a:gd name="T6" fmla="*/ 3239 w 3239"/>
                <a:gd name="T7" fmla="*/ 1620 h 3241"/>
                <a:gd name="T8" fmla="*/ 1619 w 3239"/>
                <a:gd name="T9" fmla="*/ 3241 h 3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9" h="3241">
                  <a:moveTo>
                    <a:pt x="1619" y="3241"/>
                  </a:moveTo>
                  <a:lnTo>
                    <a:pt x="0" y="1620"/>
                  </a:lnTo>
                  <a:lnTo>
                    <a:pt x="1619" y="0"/>
                  </a:lnTo>
                  <a:lnTo>
                    <a:pt x="3239" y="1620"/>
                  </a:lnTo>
                  <a:lnTo>
                    <a:pt x="1619" y="324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18" name="TextBox 48">
            <a:extLst>
              <a:ext uri="{FF2B5EF4-FFF2-40B4-BE49-F238E27FC236}">
                <a16:creationId xmlns:a16="http://schemas.microsoft.com/office/drawing/2014/main" id="{11317A56-52C2-4101-B3D9-DE5D41E49C8F}"/>
              </a:ext>
            </a:extLst>
          </p:cNvPr>
          <p:cNvSpPr txBox="1"/>
          <p:nvPr/>
        </p:nvSpPr>
        <p:spPr>
          <a:xfrm>
            <a:off x="1043608" y="1916708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0</a:t>
            </a:r>
            <a:r>
              <a:rPr lang="en-US" altLang="zh-TW" sz="8000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2</a:t>
            </a:r>
            <a:endParaRPr lang="en-GB" altLang="zh-CN" sz="8000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3245C29-FBB5-4007-92FA-20F1110D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30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38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6" grpId="0"/>
          <p:bldP spid="17" grpId="0"/>
          <p:bldP spid="11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39552" y="427069"/>
            <a:ext cx="1305486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成員介紹</a:t>
            </a:r>
            <a:r>
              <a:rPr lang="en-US" altLang="zh-TW" b="1" dirty="0">
                <a:solidFill>
                  <a:schemeClr val="bg1"/>
                </a:solidFill>
                <a:latin typeface="微软雅黑"/>
                <a:ea typeface="微软雅黑"/>
                <a:cs typeface="+mn-ea"/>
                <a:sym typeface="微软雅黑"/>
              </a:rPr>
              <a:t>-1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43" name="MH_Other_1">
            <a:extLst>
              <a:ext uri="{FF2B5EF4-FFF2-40B4-BE49-F238E27FC236}">
                <a16:creationId xmlns:a16="http://schemas.microsoft.com/office/drawing/2014/main" id="{FCDAEE29-9B4F-454E-98D6-A5D14559C7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1226" y="864187"/>
            <a:ext cx="2376264" cy="3658814"/>
          </a:xfrm>
          <a:prstGeom prst="rect">
            <a:avLst/>
          </a:prstGeom>
          <a:solidFill>
            <a:schemeClr val="bg1"/>
          </a:solidFill>
          <a:ln w="9525">
            <a:solidFill>
              <a:srgbClr val="E0E0E0"/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45" name="MH_SubTitle_1">
            <a:extLst>
              <a:ext uri="{FF2B5EF4-FFF2-40B4-BE49-F238E27FC236}">
                <a16:creationId xmlns:a16="http://schemas.microsoft.com/office/drawing/2014/main" id="{AF873F65-2542-4A9D-A118-64CB6F90F4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5021" y="3730621"/>
            <a:ext cx="2376264" cy="79238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周棟祥 </a:t>
            </a:r>
            <a:r>
              <a:rPr lang="zh-TW" altLang="en-US" sz="13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教授</a:t>
            </a:r>
            <a:endParaRPr lang="en-US" altLang="zh-CN" sz="1300" b="1" dirty="0">
              <a:solidFill>
                <a:schemeClr val="accent1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1333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資管系副主任兼企業</a:t>
            </a:r>
            <a:r>
              <a:rPr lang="zh-TW" altLang="en-US" sz="1333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整合中心主任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0E6705F-10F5-4093-8134-541B3D3E8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/>
          <a:stretch/>
        </p:blipFill>
        <p:spPr>
          <a:xfrm>
            <a:off x="742751" y="1172499"/>
            <a:ext cx="2065317" cy="2646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04A327-9EE1-49ED-8C85-A2DEABCB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6"/>
          <a:stretch/>
        </p:blipFill>
        <p:spPr bwMode="auto">
          <a:xfrm>
            <a:off x="3465016" y="878768"/>
            <a:ext cx="4851400" cy="42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069160" y="1203598"/>
            <a:ext cx="3023119" cy="3163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11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教育</a:t>
            </a:r>
            <a:r>
              <a:rPr lang="zh-TW" altLang="en-US" sz="11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事業暨產品推廣處處長</a:t>
            </a:r>
            <a:endParaRPr lang="en-US" altLang="zh-TW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書卷 (水平) 5"/>
          <p:cNvSpPr/>
          <p:nvPr/>
        </p:nvSpPr>
        <p:spPr>
          <a:xfrm>
            <a:off x="107504" y="4513532"/>
            <a:ext cx="3456384" cy="620499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9512" y="4600480"/>
            <a:ext cx="345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服務科學、客戶關係管理、電信營運管理、電子商務</a:t>
            </a:r>
            <a:r>
              <a:rPr lang="zh-TW" altLang="en-US" sz="11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、雲端行動</a:t>
            </a:r>
            <a:r>
              <a:rPr lang="zh-TW" altLang="en-US" sz="1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服務、工業</a:t>
            </a:r>
            <a:r>
              <a:rPr lang="en-US" altLang="zh-TW" sz="1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4.0</a:t>
            </a:r>
            <a:r>
              <a:rPr lang="zh-TW" altLang="en-US" sz="1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、物聯網與大數據應用</a:t>
            </a:r>
          </a:p>
        </p:txBody>
      </p:sp>
      <p:sp>
        <p:nvSpPr>
          <p:cNvPr id="4" name="矩形 3"/>
          <p:cNvSpPr/>
          <p:nvPr/>
        </p:nvSpPr>
        <p:spPr>
          <a:xfrm>
            <a:off x="6423883" y="1267088"/>
            <a:ext cx="18925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管理學院副院長 </a:t>
            </a:r>
            <a:endParaRPr lang="zh-TW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111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39552" y="427069"/>
            <a:ext cx="221599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cs typeface="+mn-ea"/>
              </a:rPr>
              <a:t>平時線上與線下會議</a:t>
            </a:r>
            <a:endParaRPr lang="en-US" altLang="zh-CN" b="1" dirty="0">
              <a:solidFill>
                <a:schemeClr val="bg1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8C103F-BC6C-425F-A5AB-B3D05203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DE580B-0406-9399-47FB-C7DB3FF54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7574"/>
            <a:ext cx="2264336" cy="1697486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463CF266-9FEA-5DBD-B837-F85007284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7574"/>
            <a:ext cx="2264336" cy="1697486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05BA2824-70EA-0ECE-583B-4C6F1E3E3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36" y="987574"/>
            <a:ext cx="2264336" cy="1697486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F5311652-1838-C5FF-20F5-98007C6FC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/>
          <a:stretch/>
        </p:blipFill>
        <p:spPr>
          <a:xfrm>
            <a:off x="611560" y="2740165"/>
            <a:ext cx="3142386" cy="2127652"/>
          </a:xfrm>
          <a:prstGeom prst="rect">
            <a:avLst/>
          </a:prstGeom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EE5B3C29-B5C4-E6B3-0912-5E4E21A794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/>
          <a:stretch/>
        </p:blipFill>
        <p:spPr>
          <a:xfrm>
            <a:off x="3824701" y="2740165"/>
            <a:ext cx="3014772" cy="2114455"/>
          </a:xfrm>
          <a:prstGeom prst="rect">
            <a:avLst/>
          </a:prstGeom>
        </p:spPr>
      </p:pic>
      <p:pic>
        <p:nvPicPr>
          <p:cNvPr id="106" name="圖片 105">
            <a:extLst>
              <a:ext uri="{FF2B5EF4-FFF2-40B4-BE49-F238E27FC236}">
                <a16:creationId xmlns:a16="http://schemas.microsoft.com/office/drawing/2014/main" id="{7B030968-FE28-9AE3-4D90-92A31E82EA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8" b="3928"/>
          <a:stretch/>
        </p:blipFill>
        <p:spPr>
          <a:xfrm>
            <a:off x="7308304" y="3759670"/>
            <a:ext cx="1478196" cy="1108147"/>
          </a:xfrm>
          <a:prstGeom prst="rect">
            <a:avLst/>
          </a:prstGeom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9D0DFF97-DB25-BC4D-A3EC-E937B43299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23" y="987574"/>
            <a:ext cx="1263233" cy="946997"/>
          </a:xfrm>
          <a:prstGeom prst="rect">
            <a:avLst/>
          </a:prstGeom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4F4A38A4-02E3-6DCF-242F-9711E07F4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r="16687" b="20472"/>
          <a:stretch/>
        </p:blipFill>
        <p:spPr>
          <a:xfrm>
            <a:off x="7634847" y="1991640"/>
            <a:ext cx="1264485" cy="693420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E3FD47BF-7374-9F71-5747-886957A8FF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2728920"/>
            <a:ext cx="1943392" cy="1093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1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265C05E-143E-4DD6-9E38-047F84E8F02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HG0008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1"/>
  <p:tag name="MH_CATEGORY" val="#TuWHP#"/>
  <p:tag name="MH_LAYOUT" val="SubTitleText"/>
  <p:tag name="MH" val="201604071231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01195634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01195634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Text"/>
  <p:tag name="MH" val="20160803114315"/>
  <p:tag name="MH_LIBRARY" val="GRAPHIC"/>
</p:tagLst>
</file>

<file path=ppt/theme/theme1.xml><?xml version="1.0" encoding="utf-8"?>
<a:theme xmlns:a="http://schemas.openxmlformats.org/drawingml/2006/main" name="ytfcells">
  <a:themeElements>
    <a:clrScheme name="自定义 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0070C0"/>
      </a:accent1>
      <a:accent2>
        <a:srgbClr val="A5A5A5"/>
      </a:accent2>
      <a:accent3>
        <a:srgbClr val="F69200"/>
      </a:accent3>
      <a:accent4>
        <a:srgbClr val="92D050"/>
      </a:accent4>
      <a:accent5>
        <a:srgbClr val="FF0000"/>
      </a:accent5>
      <a:accent6>
        <a:srgbClr val="C00000"/>
      </a:accent6>
      <a:hlink>
        <a:srgbClr val="0070C0"/>
      </a:hlink>
      <a:folHlink>
        <a:srgbClr val="7030A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18939</TotalTime>
  <Words>1846</Words>
  <Application>Microsoft Office PowerPoint</Application>
  <PresentationFormat>如螢幕大小 (16:9)</PresentationFormat>
  <Paragraphs>292</Paragraphs>
  <Slides>36</Slides>
  <Notes>36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1" baseType="lpstr">
      <vt:lpstr>Adidas Unity</vt:lpstr>
      <vt:lpstr>Microsoft YaHei</vt:lpstr>
      <vt:lpstr>Microsoft YaHei</vt:lpstr>
      <vt:lpstr>ＭＳ Ｐゴシック</vt:lpstr>
      <vt:lpstr>宋体</vt:lpstr>
      <vt:lpstr>Source Sans Pro</vt:lpstr>
      <vt:lpstr>Source Sans Pro Semibold</vt:lpstr>
      <vt:lpstr>微軟正黑體</vt:lpstr>
      <vt:lpstr>新細明體</vt:lpstr>
      <vt:lpstr>Arial</vt:lpstr>
      <vt:lpstr>Calibri</vt:lpstr>
      <vt:lpstr>Impact</vt:lpstr>
      <vt:lpstr>Times New Roman</vt:lpstr>
      <vt:lpstr>Wingdings</vt:lpstr>
      <vt:lpstr>ytfcells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Sam</cp:lastModifiedBy>
  <cp:revision>447</cp:revision>
  <dcterms:created xsi:type="dcterms:W3CDTF">2016-04-19T06:13:24Z</dcterms:created>
  <dcterms:modified xsi:type="dcterms:W3CDTF">2025-05-14T13:32:08Z</dcterms:modified>
  <cp:contentStatus>ytfcells;</cp:contentStatus>
</cp:coreProperties>
</file>